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45"/>
  </p:notesMasterIdLst>
  <p:sldIdLst>
    <p:sldId id="313" r:id="rId3"/>
    <p:sldId id="380" r:id="rId4"/>
    <p:sldId id="541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0" r:id="rId52"/>
    <p:sldId id="591" r:id="rId53"/>
    <p:sldId id="262" r:id="rId54"/>
    <p:sldId id="263" r:id="rId55"/>
    <p:sldId id="264" r:id="rId56"/>
    <p:sldId id="265" r:id="rId57"/>
    <p:sldId id="266" r:id="rId58"/>
    <p:sldId id="267" r:id="rId59"/>
    <p:sldId id="272" r:id="rId60"/>
    <p:sldId id="273" r:id="rId61"/>
    <p:sldId id="274" r:id="rId62"/>
    <p:sldId id="275" r:id="rId63"/>
    <p:sldId id="281" r:id="rId64"/>
    <p:sldId id="282" r:id="rId65"/>
    <p:sldId id="283" r:id="rId66"/>
    <p:sldId id="284" r:id="rId67"/>
    <p:sldId id="288" r:id="rId68"/>
    <p:sldId id="289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592" r:id="rId88"/>
    <p:sldId id="314" r:id="rId89"/>
    <p:sldId id="315" r:id="rId90"/>
    <p:sldId id="316" r:id="rId91"/>
    <p:sldId id="318" r:id="rId92"/>
    <p:sldId id="319" r:id="rId93"/>
    <p:sldId id="320" r:id="rId94"/>
    <p:sldId id="321" r:id="rId95"/>
    <p:sldId id="322" r:id="rId96"/>
    <p:sldId id="323" r:id="rId97"/>
    <p:sldId id="325" r:id="rId98"/>
    <p:sldId id="326" r:id="rId99"/>
    <p:sldId id="327" r:id="rId100"/>
    <p:sldId id="328" r:id="rId101"/>
    <p:sldId id="430" r:id="rId102"/>
    <p:sldId id="431" r:id="rId103"/>
    <p:sldId id="432" r:id="rId104"/>
    <p:sldId id="433" r:id="rId105"/>
    <p:sldId id="434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72" r:id="rId115"/>
    <p:sldId id="443" r:id="rId116"/>
    <p:sldId id="444" r:id="rId117"/>
    <p:sldId id="445" r:id="rId118"/>
    <p:sldId id="446" r:id="rId119"/>
    <p:sldId id="447" r:id="rId120"/>
    <p:sldId id="448" r:id="rId121"/>
    <p:sldId id="471" r:id="rId122"/>
    <p:sldId id="449" r:id="rId123"/>
    <p:sldId id="450" r:id="rId124"/>
    <p:sldId id="451" r:id="rId125"/>
    <p:sldId id="452" r:id="rId126"/>
    <p:sldId id="365" r:id="rId127"/>
    <p:sldId id="453" r:id="rId128"/>
    <p:sldId id="454" r:id="rId129"/>
    <p:sldId id="455" r:id="rId130"/>
    <p:sldId id="456" r:id="rId131"/>
    <p:sldId id="457" r:id="rId132"/>
    <p:sldId id="458" r:id="rId133"/>
    <p:sldId id="459" r:id="rId134"/>
    <p:sldId id="460" r:id="rId135"/>
    <p:sldId id="461" r:id="rId136"/>
    <p:sldId id="463" r:id="rId137"/>
    <p:sldId id="462" r:id="rId138"/>
    <p:sldId id="464" r:id="rId139"/>
    <p:sldId id="465" r:id="rId140"/>
    <p:sldId id="466" r:id="rId141"/>
    <p:sldId id="468" r:id="rId142"/>
    <p:sldId id="467" r:id="rId143"/>
    <p:sldId id="552" r:id="rId1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>
        <p:scale>
          <a:sx n="66" d="100"/>
          <a:sy n="66" d="100"/>
        </p:scale>
        <p:origin x="1794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5" name="Shape 5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1" name="Shape 6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4" name="Shape 7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65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3" name="Shape 7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8" name="Shape 8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4" name="Shape 8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2" name="Shape 8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9" name="Shape 8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8" name="Shape 9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3" name="Shape 10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5" name="Shape 10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65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1" name="Shape 10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8" name="Shape 1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8" name="Shape 1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9" name="Shape 1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7" name="Shape 1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5" name="Shape 1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3" name="Shape 1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5" name="Shape 13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182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5" name="Shape 1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9" name="Shape 1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0" name="Shape 14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8" name="Shape 1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2" name="Shape 1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302684" y="9366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351248" y="1016727"/>
            <a:ext cx="11424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70740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17626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83751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4016" y="-2089"/>
            <a:ext cx="12196016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타원 28"/>
            <p:cNvSpPr/>
            <p:nvPr userDrawn="1"/>
          </p:nvSpPr>
          <p:spPr>
            <a:xfrm>
              <a:off x="6590804" y="3873902"/>
              <a:ext cx="2385265" cy="2835315"/>
            </a:xfrm>
            <a:prstGeom prst="ellipse">
              <a:avLst/>
            </a:prstGeom>
            <a:solidFill>
              <a:srgbClr val="FEF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53" y="4104075"/>
            <a:ext cx="2160000" cy="2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1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4648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3685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35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4013339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82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2025-04-01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56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Visio_Drawing11.vsd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Visio_Drawing3.vsdx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5.png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6.png"/><Relationship Id="rId4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Autofit/>
          </a:bodyPr>
          <a:lstStyle/>
          <a:p>
            <a:pPr algn="r"/>
            <a:r>
              <a:rPr lang="en-US" altLang="ko-KR" sz="3600" dirty="0"/>
              <a:t>PYTHON PROGRAMMING</a:t>
            </a:r>
            <a:br>
              <a:rPr lang="en-US" altLang="ko-KR" sz="3600" dirty="0"/>
            </a:br>
            <a:r>
              <a:rPr lang="en-US" altLang="ko-KR" sz="3600" dirty="0"/>
              <a:t>(HAEA9225) (5</a:t>
            </a:r>
            <a:r>
              <a:rPr lang="ko-KR" altLang="en-US" sz="3600" dirty="0"/>
              <a:t>주차</a:t>
            </a:r>
            <a:r>
              <a:rPr lang="en-US" altLang="ko-KR" sz="3600" dirty="0"/>
              <a:t>)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리스트</a:t>
            </a:r>
            <a:r>
              <a:rPr lang="en-US" altLang="ko-KR" sz="3600" dirty="0"/>
              <a:t>,</a:t>
            </a:r>
            <a:r>
              <a:rPr lang="ko-KR" altLang="en-US" sz="3600" dirty="0" err="1"/>
              <a:t>튜플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딕셔너리</a:t>
            </a:r>
            <a:r>
              <a:rPr lang="en-US" altLang="ko-KR" sz="3600" dirty="0"/>
              <a:t>,</a:t>
            </a:r>
            <a:r>
              <a:rPr lang="ko-KR" altLang="en-US" sz="3600" dirty="0"/>
              <a:t>흐름제어하기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475343" y="0"/>
            <a:ext cx="10515600" cy="1325563"/>
          </a:xfrm>
        </p:spPr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7400" y="914400"/>
          <a:ext cx="8077200" cy="5548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4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</a:rPr>
                        <a:t>메소드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65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리스트 내의 요소를 정렬합니다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매개변수로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reverse = True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입력하면 내림차순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아무 것도 입력하지 않으면 오름차순으로 정렬합니다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reverse = True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같이 이름을 명시하여 사용하는 매개변수를 일컬어 키워드 매개변수라고 합니다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키워드 매개변수는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장에서 자세히 설명합니다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&gt;&gt;&gt; a = [3, 4, 5, 1, 2]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a.sort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&gt;&gt;&gt; a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[1, 2, 3, 4, 5]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a.sort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(reverse = True)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&gt;&gt;&gt; a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[5, 4, 3, 2, 1]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30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리스트 내 요소의 순서를 반대로 뒤집습니다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 = [3, 4, 5, 1, 2]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a.reverse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()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[2, 1, 5, 4, 3]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b = ['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안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녕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하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세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요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b.reverse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()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b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['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요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세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하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녕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', '</a:t>
                      </a:r>
                      <a:r>
                        <a:rPr lang="ko-KR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안</a:t>
                      </a:r>
                      <a:r>
                        <a:rPr lang="en-US" sz="14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']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3855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반복문의 개념과 필요성 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 않는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사용한 경우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1583796"/>
            <a:ext cx="6805350" cy="10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2680944"/>
            <a:ext cx="6764902" cy="107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07" y="4329101"/>
            <a:ext cx="6761804" cy="20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926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 사용과 내부적 변경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624828"/>
            <a:ext cx="8280920" cy="8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46051" y="1851142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range(3)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</a:rPr>
              <a:t>range(0, 3, 1)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같다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3068960"/>
            <a:ext cx="8280920" cy="83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4055775"/>
            <a:ext cx="8280920" cy="8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18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400" dirty="0" err="1"/>
              <a:t>i</a:t>
            </a:r>
            <a:r>
              <a:rPr lang="ko-KR" altLang="en-US" sz="1400" dirty="0"/>
              <a:t>값 코드 내부 사용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357188" lvl="1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Tip </a:t>
            </a:r>
            <a:r>
              <a:rPr lang="en-US" altLang="ko-KR" sz="1400" dirty="0"/>
              <a:t>• _(</a:t>
            </a:r>
            <a:r>
              <a:rPr lang="ko-KR" altLang="en-US" sz="1400" dirty="0" err="1"/>
              <a:t>언더바</a:t>
            </a:r>
            <a:r>
              <a:rPr lang="en-US" altLang="ko-KR" sz="1400" dirty="0"/>
              <a:t>) :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를 사용하지 않으려면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</a:t>
            </a:r>
            <a:r>
              <a:rPr lang="ko-KR" altLang="en-US" sz="1400" dirty="0"/>
              <a:t>대신 </a:t>
            </a:r>
            <a:r>
              <a:rPr lang="en-US" altLang="ko-KR" sz="1400" dirty="0"/>
              <a:t>_(</a:t>
            </a:r>
            <a:r>
              <a:rPr lang="ko-KR" altLang="en-US" sz="1400" dirty="0" err="1"/>
              <a:t>언더바</a:t>
            </a:r>
            <a:r>
              <a:rPr lang="en-US" altLang="ko-KR" sz="1400" dirty="0"/>
              <a:t>)</a:t>
            </a:r>
            <a:r>
              <a:rPr lang="ko-KR" altLang="en-US" sz="1400" dirty="0"/>
              <a:t> 사용</a:t>
            </a:r>
            <a:endParaRPr lang="en-US" altLang="ko-KR" sz="1400" dirty="0"/>
          </a:p>
          <a:p>
            <a:pPr marL="357188" lvl="1" indent="0">
              <a:buNone/>
            </a:pPr>
            <a:r>
              <a:rPr lang="en-US" altLang="ko-KR" sz="1400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10" y="1223755"/>
            <a:ext cx="8114751" cy="21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27" y="4914166"/>
            <a:ext cx="8114751" cy="7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248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함수의 </a:t>
            </a:r>
            <a:r>
              <a:rPr lang="ko-KR" altLang="en-US" dirty="0" err="1"/>
              <a:t>시작값</a:t>
            </a:r>
            <a:r>
              <a:rPr lang="ko-KR" altLang="en-US" dirty="0"/>
              <a:t> </a:t>
            </a:r>
            <a:r>
              <a:rPr lang="en-US" altLang="ko-KR" dirty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줄여</a:t>
            </a:r>
            <a:r>
              <a:rPr lang="en-US" altLang="ko-KR" dirty="0"/>
              <a:t>(0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1~5</a:t>
            </a:r>
            <a:r>
              <a:rPr lang="ko-KR" altLang="en-US" dirty="0"/>
              <a:t>의 숫자들을 차례로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33746"/>
            <a:ext cx="8128260" cy="84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977926"/>
            <a:ext cx="8128260" cy="133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3922592"/>
            <a:ext cx="8128260" cy="167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5369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문을 활용한 합계 구하기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프로그램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 작성 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1628801"/>
            <a:ext cx="8190910" cy="16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4128146"/>
            <a:ext cx="8190910" cy="19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870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 내용을 코드로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223755"/>
            <a:ext cx="7896885" cy="374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35860" y="2348880"/>
            <a:ext cx="4995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‘</a:t>
            </a:r>
            <a:r>
              <a:rPr lang="en-US" altLang="ko-KR" sz="1400" dirty="0">
                <a:solidFill>
                  <a:srgbClr val="FF0000"/>
                </a:solidFill>
              </a:rPr>
              <a:t>hap=</a:t>
            </a:r>
            <a:r>
              <a:rPr lang="en-US" altLang="ko-KR" sz="1400" dirty="0" err="1">
                <a:solidFill>
                  <a:srgbClr val="FF0000"/>
                </a:solidFill>
              </a:rPr>
              <a:t>hap+i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어떤 값이 있어야 다시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자체가 존재하지 않아 더할 것이 없어서 오류가 발생</a:t>
            </a:r>
          </a:p>
        </p:txBody>
      </p:sp>
    </p:spTree>
    <p:extLst>
      <p:ext uri="{BB962C8B-B14F-4D97-AF65-F5344CB8AC3E}">
        <p14:creationId xmlns:p14="http://schemas.microsoft.com/office/powerpoint/2010/main" val="37593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/>
              <a:t>py</a:t>
            </a:r>
            <a:r>
              <a:rPr lang="en-US" altLang="ko-KR" dirty="0"/>
              <a:t> 1</a:t>
            </a:r>
            <a:r>
              <a:rPr lang="ko-KR" altLang="en-US" dirty="0"/>
              <a:t>행의 </a:t>
            </a:r>
            <a:r>
              <a:rPr lang="en-US" altLang="ko-KR" dirty="0"/>
              <a:t>hap</a:t>
            </a:r>
            <a:r>
              <a:rPr lang="ko-KR" altLang="en-US" dirty="0"/>
              <a:t> 초기화 코드 추가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22" y="1223756"/>
            <a:ext cx="7993828" cy="294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62659" y="2326501"/>
            <a:ext cx="26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주의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변수와 </a:t>
            </a:r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변수의 값</a:t>
            </a:r>
          </a:p>
        </p:txBody>
      </p:sp>
    </p:spTree>
    <p:extLst>
      <p:ext uri="{BB962C8B-B14F-4D97-AF65-F5344CB8AC3E}">
        <p14:creationId xmlns:p14="http://schemas.microsoft.com/office/powerpoint/2010/main" val="41707260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5"/>
            <a:ext cx="3645405" cy="509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162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85898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387850"/>
            <a:ext cx="808589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31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2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799" y="838200"/>
            <a:ext cx="9274629" cy="5715000"/>
          </a:xfrm>
        </p:spPr>
        <p:txBody>
          <a:bodyPr/>
          <a:lstStyle/>
          <a:p>
            <a:r>
              <a:rPr lang="ko-KR" altLang="en-US" dirty="0"/>
              <a:t>사전적 의미는  </a:t>
            </a:r>
            <a:r>
              <a:rPr lang="en-US" altLang="ko-KR" dirty="0"/>
              <a:t>Tuple</a:t>
            </a:r>
            <a:r>
              <a:rPr lang="ko-KR" altLang="en-US" dirty="0"/>
              <a:t>과 </a:t>
            </a:r>
            <a:r>
              <a:rPr lang="en-US" altLang="ko-KR" dirty="0"/>
              <a:t>List</a:t>
            </a:r>
            <a:r>
              <a:rPr lang="ko-KR" altLang="en-US" dirty="0"/>
              <a:t>가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/>
            <a:r>
              <a:rPr lang="ko-KR" altLang="ko-KR" dirty="0"/>
              <a:t>리스트는 </a:t>
            </a:r>
            <a:r>
              <a:rPr lang="en-US" altLang="ko-KR" dirty="0"/>
              <a:t>“</a:t>
            </a:r>
            <a:r>
              <a:rPr lang="ko-KR" altLang="ko-KR" dirty="0"/>
              <a:t>목록</a:t>
            </a:r>
            <a:r>
              <a:rPr lang="en-US" altLang="ko-KR" dirty="0"/>
              <a:t>”</a:t>
            </a:r>
          </a:p>
          <a:p>
            <a:pPr lvl="1"/>
            <a:r>
              <a:rPr lang="ko-KR" altLang="ko-KR" dirty="0" err="1"/>
              <a:t>튜플은</a:t>
            </a:r>
            <a:r>
              <a:rPr lang="ko-KR" altLang="ko-KR" dirty="0"/>
              <a:t> </a:t>
            </a:r>
            <a:r>
              <a:rPr lang="en-US" altLang="ko-KR" dirty="0"/>
              <a:t>“N</a:t>
            </a:r>
            <a:r>
              <a:rPr lang="ko-KR" altLang="ko-KR" dirty="0"/>
              <a:t>개의 요소로 된 집합</a:t>
            </a:r>
            <a:r>
              <a:rPr lang="en-US" altLang="ko-KR" dirty="0"/>
              <a:t>”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와 </a:t>
            </a:r>
            <a:r>
              <a:rPr lang="en-US" altLang="ko-KR" dirty="0"/>
              <a:t>Tuple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는 데이터 변경 가능</a:t>
            </a:r>
            <a:r>
              <a:rPr lang="en-US" altLang="ko-KR" dirty="0"/>
              <a:t>(</a:t>
            </a:r>
            <a:r>
              <a:rPr lang="ko-KR" altLang="en-US" dirty="0"/>
              <a:t>리스트 생성 후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Tuple</a:t>
            </a:r>
            <a:r>
              <a:rPr lang="ko-KR" altLang="en-US" dirty="0"/>
              <a:t>은 데이터 변경 불가능</a:t>
            </a:r>
            <a:r>
              <a:rPr lang="en-US" altLang="ko-KR" dirty="0"/>
              <a:t>(</a:t>
            </a:r>
            <a:r>
              <a:rPr lang="ko-KR" altLang="en-US" dirty="0" err="1"/>
              <a:t>튜플</a:t>
            </a:r>
            <a:r>
              <a:rPr lang="ko-KR" altLang="en-US" dirty="0"/>
              <a:t> 생성 후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불가능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는 이름 그대로 목록 형식의 데이터를 다루는 데 적합</a:t>
            </a:r>
            <a:endParaRPr lang="en-US" altLang="ko-KR" dirty="0"/>
          </a:p>
          <a:p>
            <a:pPr lvl="1"/>
            <a:r>
              <a:rPr lang="en-US" altLang="ko-KR" dirty="0"/>
              <a:t>Tuple</a:t>
            </a:r>
            <a:r>
              <a:rPr lang="ko-KR" altLang="en-US" dirty="0"/>
              <a:t>은 위경도 좌표나 </a:t>
            </a:r>
            <a:r>
              <a:rPr lang="en-US" altLang="ko-KR" dirty="0"/>
              <a:t>RGB </a:t>
            </a:r>
            <a:r>
              <a:rPr lang="ko-KR" altLang="en-US" dirty="0"/>
              <a:t>색상처럼 작은 규모의 자료구조를 구성하기에 적합</a:t>
            </a:r>
            <a:endParaRPr lang="en-US" altLang="ko-KR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460829" y="-29029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769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55841" y="2078851"/>
            <a:ext cx="5301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값 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함수로 사용자가 입력한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range(1, </a:t>
            </a:r>
            <a:r>
              <a:rPr lang="ko-KR" altLang="en-US" sz="1400" dirty="0">
                <a:solidFill>
                  <a:srgbClr val="FF0000"/>
                </a:solidFill>
              </a:rPr>
              <a:t>입력숫자</a:t>
            </a:r>
            <a:r>
              <a:rPr lang="en-US" altLang="ko-KR" sz="1400" dirty="0">
                <a:solidFill>
                  <a:srgbClr val="FF0000"/>
                </a:solidFill>
              </a:rPr>
              <a:t>+1, 1)</a:t>
            </a:r>
            <a:r>
              <a:rPr lang="ko-KR" altLang="en-US" sz="1400" dirty="0">
                <a:solidFill>
                  <a:srgbClr val="FF0000"/>
                </a:solidFill>
              </a:rPr>
              <a:t>을 사용해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사용자가 입력한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</a:rPr>
              <a:t>   숫자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씩 증가하면서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881" y="4869160"/>
            <a:ext cx="522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숫자까지 합계를 구해 사용자가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숫자와 함께 출력</a:t>
            </a:r>
          </a:p>
        </p:txBody>
      </p:sp>
    </p:spTree>
    <p:extLst>
      <p:ext uri="{BB962C8B-B14F-4D97-AF65-F5344CB8AC3E}">
        <p14:creationId xmlns:p14="http://schemas.microsoft.com/office/powerpoint/2010/main" val="20326663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52" y="1223755"/>
            <a:ext cx="8329395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11036" y="2213865"/>
            <a:ext cx="313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값 사용 </a:t>
            </a:r>
            <a:r>
              <a:rPr lang="en-US" altLang="ko-KR" sz="1400" dirty="0">
                <a:solidFill>
                  <a:srgbClr val="FF0000"/>
                </a:solidFill>
              </a:rPr>
              <a:t>range()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6086686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99" y="1178750"/>
            <a:ext cx="8192267" cy="407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5" y="158379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출력하려는 단을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구구단의 각 행 출력</a:t>
            </a:r>
          </a:p>
        </p:txBody>
      </p:sp>
    </p:spTree>
    <p:extLst>
      <p:ext uri="{BB962C8B-B14F-4D97-AF65-F5344CB8AC3E}">
        <p14:creationId xmlns:p14="http://schemas.microsoft.com/office/powerpoint/2010/main" val="33307228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908720"/>
            <a:ext cx="8217405" cy="29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40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313766"/>
            <a:ext cx="6345705" cy="39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36061" y="2393885"/>
            <a:ext cx="2745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바깥쪽이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 도는 동안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안쪽은 각각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번씩 돌아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총 </a:t>
            </a:r>
            <a:r>
              <a:rPr lang="en-US" altLang="ko-KR" sz="1400" dirty="0">
                <a:solidFill>
                  <a:srgbClr val="FF0000"/>
                </a:solidFill>
              </a:rPr>
              <a:t>3× 2=6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11559734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형식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23756"/>
            <a:ext cx="8192870" cy="103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53960"/>
            <a:ext cx="8192870" cy="2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150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처리 순서</a:t>
            </a:r>
            <a:endParaRPr lang="en-US" altLang="ko-KR" dirty="0"/>
          </a:p>
          <a:p>
            <a:pPr lvl="2"/>
            <a:r>
              <a:rPr lang="ko-KR" altLang="en-US" dirty="0"/>
              <a:t> 외부 변수인 </a:t>
            </a:r>
            <a:r>
              <a:rPr lang="en-US" altLang="ko-KR" dirty="0" err="1"/>
              <a:t>i</a:t>
            </a:r>
            <a:r>
              <a:rPr lang="ko-KR" altLang="en-US" dirty="0"/>
              <a:t>는 계속 </a:t>
            </a:r>
            <a:r>
              <a:rPr lang="en-US" altLang="ko-KR" dirty="0"/>
              <a:t>0, 1, 2</a:t>
            </a:r>
            <a:r>
              <a:rPr lang="ko-KR" altLang="en-US" dirty="0"/>
              <a:t>로 변경된 후 끝나지만</a:t>
            </a:r>
            <a:r>
              <a:rPr lang="en-US" altLang="ko-KR" dirty="0"/>
              <a:t>, </a:t>
            </a:r>
            <a:r>
              <a:rPr lang="ko-KR" altLang="en-US" dirty="0"/>
              <a:t>내부 변수인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20" y="1493786"/>
            <a:ext cx="8280920" cy="3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8874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03776"/>
            <a:ext cx="4748613" cy="42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3712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활용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구구단 출력</a:t>
            </a:r>
          </a:p>
          <a:p>
            <a:pPr marL="93662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583795"/>
            <a:ext cx="8204313" cy="4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039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818711"/>
            <a:ext cx="8370930" cy="473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00" y="1672719"/>
            <a:ext cx="405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단에서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단까지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단의 뒷자리 숫자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66030" y="2393885"/>
            <a:ext cx="3780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구구단을 형식에 맞추어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단이 끝나면 한 줄  띄우려고 사용</a:t>
            </a:r>
          </a:p>
        </p:txBody>
      </p:sp>
    </p:spTree>
    <p:extLst>
      <p:ext uri="{BB962C8B-B14F-4D97-AF65-F5344CB8AC3E}">
        <p14:creationId xmlns:p14="http://schemas.microsoft.com/office/powerpoint/2010/main" val="387629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변경이 불가능한 </a:t>
            </a:r>
            <a:r>
              <a:rPr lang="ko-KR" altLang="en-US" dirty="0" err="1"/>
              <a:t>자료형이</a:t>
            </a:r>
            <a:r>
              <a:rPr lang="ko-KR" altLang="en-US" dirty="0"/>
              <a:t> 필요한 이유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성능 </a:t>
            </a:r>
            <a:endParaRPr lang="en-US" altLang="ko-KR" dirty="0"/>
          </a:p>
          <a:p>
            <a:pPr lvl="2"/>
            <a:r>
              <a:rPr lang="ko-KR" altLang="ko-KR" dirty="0"/>
              <a:t>변경 가능한 </a:t>
            </a:r>
            <a:r>
              <a:rPr lang="ko-KR" altLang="ko-KR" dirty="0" err="1"/>
              <a:t>자료형과는</a:t>
            </a:r>
            <a:r>
              <a:rPr lang="ko-KR" altLang="ko-KR" dirty="0"/>
              <a:t> 달리 데이터를 할당할 공간의 내용이나 크기가 달라지지 않기 때문에 생성 과정이 간단</a:t>
            </a:r>
            <a:endParaRPr lang="en-US" altLang="ko-KR" dirty="0"/>
          </a:p>
          <a:p>
            <a:pPr lvl="2"/>
            <a:r>
              <a:rPr lang="ko-KR" altLang="ko-KR" dirty="0"/>
              <a:t>데이터가 오염되지 않을 것이라는 보장이 있기 때문에 복사본을 만드는 대신 그냥 원본을 사용</a:t>
            </a:r>
            <a:endParaRPr lang="en-US" altLang="ko-KR" dirty="0"/>
          </a:p>
          <a:p>
            <a:pPr lvl="1"/>
            <a:r>
              <a:rPr lang="ko-KR" altLang="en-US" dirty="0"/>
              <a:t>신뢰 가능한 코드</a:t>
            </a:r>
            <a:endParaRPr lang="en-US" altLang="ko-KR" dirty="0"/>
          </a:p>
          <a:p>
            <a:pPr lvl="2"/>
            <a:r>
              <a:rPr lang="ko-KR" altLang="ko-KR" dirty="0"/>
              <a:t>변경되지 않아야 할 데이터를 오염시키는 버그를 만들 가능성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2"/>
            <a:r>
              <a:rPr lang="ko-KR" altLang="ko-KR" dirty="0"/>
              <a:t>코드를 설계할 때부터 변경이 가능한 데이터와 그렇지 않은 데이터를 정리해서 코드에 반영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문자열도 변경이 불가능한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6154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6" y="998731"/>
            <a:ext cx="8487435" cy="28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6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가로 먼저 출력 </a:t>
            </a:r>
            <a:r>
              <a:rPr lang="en-US" altLang="ko-KR" dirty="0"/>
              <a:t>: </a:t>
            </a:r>
            <a:r>
              <a:rPr lang="ko-KR" altLang="en-US" dirty="0"/>
              <a:t>일단 세로 방향으로 한 번 출력하면 다시 위로 올라가서 출력 불가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92" y="1673805"/>
            <a:ext cx="8372180" cy="40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8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908720"/>
            <a:ext cx="8190910" cy="10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83" y="1763816"/>
            <a:ext cx="8185273" cy="35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70875" y="1437363"/>
            <a:ext cx="5130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줄에 출력될 문자열 저장하는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821" y="3023955"/>
            <a:ext cx="56256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맨 뒤의 단 제목 출력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‘</a:t>
            </a:r>
            <a:r>
              <a:rPr lang="en-US" altLang="ko-KR" sz="1400" dirty="0">
                <a:solidFill>
                  <a:srgbClr val="FF0000"/>
                </a:solidFill>
              </a:rPr>
              <a:t>#  2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 출력</a:t>
            </a:r>
            <a:r>
              <a:rPr lang="en-US" altLang="ko-KR" sz="1400" dirty="0">
                <a:solidFill>
                  <a:srgbClr val="FF0000"/>
                </a:solidFill>
              </a:rPr>
              <a:t>, ‘#  3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출력 아니라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ko-KR" altLang="en-US" sz="1400" dirty="0">
                <a:solidFill>
                  <a:srgbClr val="FF0000"/>
                </a:solidFill>
              </a:rPr>
              <a:t>에 각 단의 제목을 문자열로 모두 넣은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후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한 번에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5931" y="4231832"/>
            <a:ext cx="3285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중첩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문으로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35136714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43735"/>
            <a:ext cx="7425825" cy="28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51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088741"/>
            <a:ext cx="8622450" cy="36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6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결정 후 그 횟수만큼 반복</a:t>
            </a:r>
            <a:r>
              <a:rPr lang="en-US" altLang="ko-KR" dirty="0"/>
              <a:t>, while </a:t>
            </a:r>
            <a:r>
              <a:rPr lang="ko-KR" altLang="en-US" dirty="0"/>
              <a:t>문은 반복 횟수를 결정하기보다는 조건식이 참일 때 반복하는 방식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93" y="1583796"/>
            <a:ext cx="8280783" cy="57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1" y="3029568"/>
            <a:ext cx="3420379" cy="29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133746"/>
            <a:ext cx="8025550" cy="129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91" y="3654025"/>
            <a:ext cx="8025550" cy="84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41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178751"/>
            <a:ext cx="8190910" cy="27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90856" y="2123855"/>
            <a:ext cx="5355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문에서 사용한 변수와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=0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위에 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조건식인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&lt;3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증가값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마지막에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=i+1 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744090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Code06-02(2).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구하기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87100"/>
            <a:ext cx="8190910" cy="26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983073"/>
            <a:ext cx="8145905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0905" y="1878083"/>
            <a:ext cx="4725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보다 작으면 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일 때까지 </a:t>
            </a:r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  <a:r>
              <a:rPr lang="en-US" altLang="ko-KR" sz="1400" dirty="0">
                <a:solidFill>
                  <a:srgbClr val="FF0000"/>
                </a:solidFill>
              </a:rPr>
              <a:t> 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을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13" y="4948696"/>
            <a:ext cx="8208157" cy="13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95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무한 루프 적용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6"/>
            <a:ext cx="4050450" cy="3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8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1 (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생성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2 (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생성</a:t>
            </a:r>
            <a:r>
              <a:rPr lang="en-US" altLang="ko-KR" sz="2000" dirty="0"/>
              <a:t>2)</a:t>
            </a:r>
            <a:endParaRPr lang="ko-KR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605971" y="126609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0"/>
            <a:ext cx="8382000" cy="163121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 2, 3)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[]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가 아닌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를 사용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type(a)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'tuple'&gt;</a:t>
            </a: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51892" y="3931384"/>
            <a:ext cx="8382000" cy="163121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1, 2, 3, 4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()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없이 콤마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(,)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만 사용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(1, 2, 3, 4)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type(a)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'tuple'&gt;</a:t>
            </a:r>
          </a:p>
        </p:txBody>
      </p:sp>
    </p:spTree>
    <p:extLst>
      <p:ext uri="{BB962C8B-B14F-4D97-AF65-F5344CB8AC3E}">
        <p14:creationId xmlns:p14="http://schemas.microsoft.com/office/powerpoint/2010/main" val="1482305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223755"/>
            <a:ext cx="8291146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185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6"/>
            <a:ext cx="8198258" cy="51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45750" y="1762205"/>
            <a:ext cx="630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무한 </a:t>
            </a:r>
            <a:r>
              <a:rPr lang="ko-KR" altLang="en-US" sz="1400" dirty="0" err="1">
                <a:solidFill>
                  <a:srgbClr val="FF0000"/>
                </a:solidFill>
              </a:rPr>
              <a:t>반복문</a:t>
            </a:r>
            <a:r>
              <a:rPr lang="ko-KR" altLang="en-US" sz="1400" dirty="0">
                <a:solidFill>
                  <a:srgbClr val="FF0000"/>
                </a:solidFill>
              </a:rPr>
              <a:t> 때문에 사용자가 </a:t>
            </a:r>
            <a:r>
              <a:rPr lang="en-US" altLang="ko-KR" sz="1400" dirty="0">
                <a:solidFill>
                  <a:srgbClr val="FF0000"/>
                </a:solidFill>
              </a:rPr>
              <a:t>Ctrl + C </a:t>
            </a:r>
            <a:r>
              <a:rPr lang="ko-KR" altLang="en-US" sz="1400" dirty="0">
                <a:solidFill>
                  <a:srgbClr val="FF0000"/>
                </a:solidFill>
              </a:rPr>
              <a:t>를 누를 때까지 </a:t>
            </a:r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</a:p>
        </p:txBody>
      </p:sp>
    </p:spTree>
    <p:extLst>
      <p:ext uri="{BB962C8B-B14F-4D97-AF65-F5344CB8AC3E}">
        <p14:creationId xmlns:p14="http://schemas.microsoft.com/office/powerpoint/2010/main" val="5845812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164944"/>
            <a:ext cx="71437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16080" y="2573905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두 숫자를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연산자를 입력</a:t>
            </a:r>
          </a:p>
        </p:txBody>
      </p:sp>
    </p:spTree>
    <p:extLst>
      <p:ext uri="{BB962C8B-B14F-4D97-AF65-F5344CB8AC3E}">
        <p14:creationId xmlns:p14="http://schemas.microsoft.com/office/powerpoint/2010/main" val="34601788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 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26" y="1043735"/>
            <a:ext cx="8505945" cy="409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94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반복문을</a:t>
            </a:r>
            <a:r>
              <a:rPr lang="ko-KR" altLang="en-US" dirty="0"/>
              <a:t> 탈출시키는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 계속되는 반복을 논리 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628802"/>
            <a:ext cx="4365485" cy="30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779151"/>
            <a:ext cx="7110790" cy="171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292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종료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1237374"/>
            <a:ext cx="6732583" cy="31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4400637"/>
            <a:ext cx="6732583" cy="22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45950" y="338399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하도록 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값을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입력한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이면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실행한 후 </a:t>
            </a:r>
            <a:r>
              <a:rPr lang="en-US" altLang="ko-KR" sz="1400" dirty="0">
                <a:solidFill>
                  <a:srgbClr val="FF0000"/>
                </a:solidFill>
              </a:rPr>
              <a:t>break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while </a:t>
            </a:r>
            <a:r>
              <a:rPr lang="ko-KR" altLang="en-US" sz="1400" dirty="0">
                <a:solidFill>
                  <a:srgbClr val="FF0000"/>
                </a:solidFill>
              </a:rPr>
              <a:t>문을 탈출해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행으로 건너뜀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행에는 아무것도 없으므로 자연스럽게 </a:t>
            </a: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실행</a:t>
            </a:r>
          </a:p>
        </p:txBody>
      </p:sp>
    </p:spTree>
    <p:extLst>
      <p:ext uri="{BB962C8B-B14F-4D97-AF65-F5344CB8AC3E}">
        <p14:creationId xmlns:p14="http://schemas.microsoft.com/office/powerpoint/2010/main" val="10638325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33745"/>
            <a:ext cx="873600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22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누적 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지점 알기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72" y="1223755"/>
            <a:ext cx="8228299" cy="3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65830" y="2388152"/>
            <a:ext cx="5877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까지 변경되어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회 실행하고</a:t>
            </a:r>
            <a:r>
              <a:rPr lang="en-US" altLang="ko-KR" sz="1400" dirty="0">
                <a:solidFill>
                  <a:srgbClr val="FF0000"/>
                </a:solidFill>
              </a:rPr>
              <a:t>,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누적</a:t>
            </a:r>
            <a:r>
              <a:rPr lang="en-US" altLang="ko-KR" sz="1400" dirty="0">
                <a:solidFill>
                  <a:srgbClr val="FF0000"/>
                </a:solidFill>
              </a:rPr>
              <a:t> 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</a:rPr>
              <a:t>1000</a:t>
            </a:r>
            <a:r>
              <a:rPr lang="ko-KR" altLang="en-US" sz="1400" dirty="0">
                <a:solidFill>
                  <a:srgbClr val="FF0000"/>
                </a:solidFill>
              </a:rPr>
              <a:t>보다 크거나 같으면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문을 탈출해서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3" y="5258921"/>
            <a:ext cx="8082390" cy="9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42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다시 돌아가게 하는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52721"/>
            <a:ext cx="5983822" cy="36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82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3</a:t>
            </a:r>
            <a:r>
              <a:rPr lang="ko-KR" altLang="en-US" dirty="0"/>
              <a:t>의 배수 </a:t>
            </a:r>
            <a:r>
              <a:rPr lang="en-US" altLang="ko-KR" dirty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/>
              <a:t>더하기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44" y="1178751"/>
            <a:ext cx="821126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8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실습 </a:t>
            </a:r>
            <a:r>
              <a:rPr lang="en-US" altLang="ko-KR" sz="2400" dirty="0"/>
              <a:t>3 (</a:t>
            </a:r>
            <a:r>
              <a:rPr lang="ko-KR" altLang="en-US" sz="2400" dirty="0"/>
              <a:t>요소가 하나인 </a:t>
            </a:r>
            <a:r>
              <a:rPr lang="ko-KR" altLang="en-US" sz="2400" dirty="0" err="1"/>
              <a:t>튜플</a:t>
            </a:r>
            <a:r>
              <a:rPr lang="ko-KR" altLang="en-US" sz="2400" dirty="0"/>
              <a:t> 생성</a:t>
            </a:r>
            <a:r>
              <a:rPr lang="en-US" altLang="ko-KR" sz="2400" dirty="0"/>
              <a:t>)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605971" y="14514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317009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(1,)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요소가 하나인 경우엔 요소 뒤에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추가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type(a)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'tuple'&gt;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 = 1,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요소가 하나인 경우엔 요소 뒤에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type(b)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'tuple'&gt;</a:t>
            </a:r>
          </a:p>
        </p:txBody>
      </p:sp>
    </p:spTree>
    <p:extLst>
      <p:ext uri="{BB962C8B-B14F-4D97-AF65-F5344CB8AC3E}">
        <p14:creationId xmlns:p14="http://schemas.microsoft.com/office/powerpoint/2010/main" val="23577217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별 모양의 글자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문으로 구현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43" y="1583796"/>
            <a:ext cx="7589811" cy="54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53" y="2663915"/>
            <a:ext cx="7577389" cy="393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72545" y="3796069"/>
            <a:ext cx="607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반복되어 출력 줄이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다섯 줄은 </a:t>
            </a:r>
            <a:r>
              <a:rPr lang="en-US" altLang="ko-KR" sz="1400" dirty="0">
                <a:solidFill>
                  <a:srgbClr val="FF0000"/>
                </a:solidFill>
              </a:rPr>
              <a:t>7~15</a:t>
            </a:r>
            <a:r>
              <a:rPr lang="ko-KR" altLang="en-US" sz="1400" dirty="0">
                <a:solidFill>
                  <a:srgbClr val="FF0000"/>
                </a:solidFill>
              </a:rPr>
              <a:t>행이 출력하고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나머지 네 줄은 </a:t>
            </a:r>
            <a:r>
              <a:rPr lang="en-US" altLang="ko-KR" sz="1400" dirty="0">
                <a:solidFill>
                  <a:srgbClr val="FF0000"/>
                </a:solidFill>
              </a:rPr>
              <a:t>16~24</a:t>
            </a:r>
            <a:r>
              <a:rPr lang="ko-KR" altLang="en-US" sz="1400" dirty="0">
                <a:solidFill>
                  <a:srgbClr val="FF0000"/>
                </a:solidFill>
              </a:rPr>
              <a:t>행이 출력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각 줄이 출력될 때 공백과 별의 개수는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13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18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22</a:t>
            </a:r>
            <a:r>
              <a:rPr lang="ko-KR" altLang="en-US" sz="1400" dirty="0">
                <a:solidFill>
                  <a:srgbClr val="FF0000"/>
                </a:solidFill>
              </a:rPr>
              <a:t>행이 결정</a:t>
            </a:r>
          </a:p>
        </p:txBody>
      </p:sp>
    </p:spTree>
    <p:extLst>
      <p:ext uri="{BB962C8B-B14F-4D97-AF65-F5344CB8AC3E}">
        <p14:creationId xmlns:p14="http://schemas.microsoft.com/office/powerpoint/2010/main" val="42858987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45" y="794975"/>
            <a:ext cx="8622450" cy="47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4 (</a:t>
            </a:r>
            <a:r>
              <a:rPr lang="ko-KR" altLang="en-US" sz="2000" dirty="0" err="1"/>
              <a:t>슬라이싱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5 (+ </a:t>
            </a:r>
            <a:r>
              <a:rPr lang="ko-KR" altLang="en-US" sz="2000" dirty="0"/>
              <a:t>연산자를 이용한 </a:t>
            </a:r>
            <a:r>
              <a:rPr lang="ko-KR" altLang="en-US" sz="2000" dirty="0" err="1"/>
              <a:t>튜플간</a:t>
            </a:r>
            <a:r>
              <a:rPr lang="ko-KR" altLang="en-US" sz="2000" dirty="0"/>
              <a:t> 결합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301172" y="54034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0"/>
            <a:ext cx="8382000" cy="163121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 2, 3, 4, 5, 6)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a[:3]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a[4:6]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(5, 6)</a:t>
            </a: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1981200" y="3505200"/>
            <a:ext cx="8382000" cy="286232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 2, 3)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 = (4, 5, 6)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c = a + b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(4, 5, 6)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c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(1, 2, 3, 4, 5, 6)</a:t>
            </a:r>
          </a:p>
        </p:txBody>
      </p:sp>
    </p:spTree>
    <p:extLst>
      <p:ext uri="{BB962C8B-B14F-4D97-AF65-F5344CB8AC3E}">
        <p14:creationId xmlns:p14="http://schemas.microsoft.com/office/powerpoint/2010/main" val="188875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6 (</a:t>
            </a:r>
            <a:r>
              <a:rPr lang="ko-KR" altLang="en-US" sz="2000" dirty="0"/>
              <a:t>변경 불가능 테스트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5 (+ </a:t>
            </a:r>
            <a:r>
              <a:rPr lang="ko-KR" altLang="en-US" sz="2000" dirty="0"/>
              <a:t>연산자를 이용한 </a:t>
            </a:r>
            <a:r>
              <a:rPr lang="ko-KR" altLang="en-US" sz="2000" dirty="0" err="1"/>
              <a:t>튜플간</a:t>
            </a:r>
            <a:r>
              <a:rPr lang="ko-KR" altLang="en-US" sz="2000" dirty="0"/>
              <a:t> 결합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7 (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() </a:t>
            </a:r>
            <a:r>
              <a:rPr lang="ko-KR" altLang="en-US" sz="2000" dirty="0"/>
              <a:t>함수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228600" y="20042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828800" y="1384924"/>
            <a:ext cx="8382000" cy="25545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 2, 3)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a[0]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a[0] = 7</a:t>
            </a:r>
          </a:p>
          <a:p>
            <a:pPr algn="just" latinLnBrk="1"/>
            <a:r>
              <a:rPr lang="en-US" altLang="ko-KR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Traceback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(most recent call last):</a:t>
            </a:r>
          </a:p>
          <a:p>
            <a:pPr algn="just" latinLnBrk="1"/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File "&lt;pyshell#14&gt;", line 1, in &lt;module&gt;</a:t>
            </a:r>
          </a:p>
          <a:p>
            <a:pPr algn="just" latinLnBrk="1"/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a[0] = 7</a:t>
            </a:r>
          </a:p>
          <a:p>
            <a:pPr algn="just" latinLnBrk="1"/>
            <a:r>
              <a:rPr lang="en-US" altLang="ko-KR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TypeError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'tuple' object does not support item assignment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1905000" y="5297715"/>
            <a:ext cx="8382000" cy="10156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(1, 2, 3)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len(a)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066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1 (</a:t>
            </a:r>
            <a:r>
              <a:rPr lang="ko-KR" altLang="ko-KR" sz="2000" dirty="0" err="1"/>
              <a:t>튜플</a:t>
            </a:r>
            <a:r>
              <a:rPr lang="ko-KR" altLang="ko-KR" sz="2000" dirty="0"/>
              <a:t> 패킹</a:t>
            </a:r>
            <a:r>
              <a:rPr lang="en-US" altLang="ko-KR" sz="2000" dirty="0"/>
              <a:t>(Tuple Packing))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2 (</a:t>
            </a:r>
            <a:r>
              <a:rPr lang="ko-KR" altLang="ko-KR" sz="2000" dirty="0" err="1"/>
              <a:t>튜플</a:t>
            </a:r>
            <a:r>
              <a:rPr lang="ko-KR" altLang="ko-KR" sz="2000" dirty="0"/>
              <a:t> </a:t>
            </a:r>
            <a:r>
              <a:rPr lang="ko-KR" altLang="ko-KR" sz="2000" dirty="0" err="1"/>
              <a:t>언패킹</a:t>
            </a:r>
            <a:r>
              <a:rPr lang="en-US" altLang="ko-KR" sz="2000" dirty="0"/>
              <a:t>(Tuple Unpacking))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693057" y="-51931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패킹과 </a:t>
            </a:r>
            <a:r>
              <a:rPr lang="ko-KR" altLang="en-US" dirty="0" err="1"/>
              <a:t>언패킹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10156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1, 2, 3 </a:t>
            </a:r>
            <a:r>
              <a:rPr lang="pt-BR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패킹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여러 데이터를 </a:t>
            </a:r>
            <a:r>
              <a:rPr lang="ko-KR" altLang="en-US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튜플로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묶는 것</a:t>
            </a:r>
            <a:endParaRPr lang="pt-BR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(1, 2, 3)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1981200" y="3163432"/>
            <a:ext cx="8382000" cy="224676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one, two, three = a </a:t>
            </a:r>
            <a:r>
              <a:rPr lang="pt-BR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언패킹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</a:t>
            </a:r>
            <a:r>
              <a:rPr lang="ko-KR" altLang="en-US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튜플의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각 요소를 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one                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여러 개의 변수에 할당하는 것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two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three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841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3 (</a:t>
            </a:r>
            <a:r>
              <a:rPr lang="ko-KR" altLang="en-US" sz="2000" dirty="0" err="1"/>
              <a:t>언패킹</a:t>
            </a:r>
            <a:r>
              <a:rPr lang="ko-KR" altLang="en-US" sz="2000" dirty="0"/>
              <a:t> 실패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4 (</a:t>
            </a:r>
            <a:r>
              <a:rPr lang="ko-KR" altLang="en-US" sz="2000" dirty="0" err="1"/>
              <a:t>언패킹을</a:t>
            </a:r>
            <a:r>
              <a:rPr lang="ko-KR" altLang="en-US" sz="2000" dirty="0"/>
              <a:t> 이용한 변수 다중 할당</a:t>
            </a:r>
            <a:r>
              <a:rPr lang="en-US" altLang="ko-KR" sz="2000" dirty="0"/>
              <a:t>)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290636" y="-106364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패킹과 </a:t>
            </a:r>
            <a:r>
              <a:rPr lang="ko-KR" altLang="en-US" dirty="0" err="1"/>
              <a:t>언패킹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0"/>
            <a:ext cx="8382000" cy="193899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1, 2, 3 </a:t>
            </a:r>
            <a:r>
              <a:rPr lang="pt-BR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튜플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요소 수와</a:t>
            </a:r>
            <a:endParaRPr lang="pt-BR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one, two = a 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# </a:t>
            </a:r>
            <a:r>
              <a:rPr lang="ko-KR" altLang="en-US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언패킹할</a:t>
            </a:r>
            <a:r>
              <a:rPr lang="ko-KR" altLang="en-US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요소의 수가 일치</a:t>
            </a:r>
            <a:endParaRPr lang="en-US" altLang="ko-KR" b="1" dirty="0">
              <a:solidFill>
                <a:srgbClr val="FFFF00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Traceback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(most recent call last):</a:t>
            </a:r>
          </a:p>
          <a:p>
            <a:pPr algn="just" latinLnBrk="1"/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File "&lt;pyshell#18&gt;", line 1, in &lt;module&gt;</a:t>
            </a:r>
          </a:p>
          <a:p>
            <a:pPr algn="just" latinLnBrk="1"/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one, two = a</a:t>
            </a:r>
          </a:p>
          <a:p>
            <a:pPr algn="just" latinLnBrk="1"/>
            <a:r>
              <a:rPr lang="en-US" altLang="ko-KR" b="1" dirty="0" err="1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ValueError</a:t>
            </a:r>
            <a:r>
              <a:rPr lang="en-US" altLang="ko-KR" b="1" dirty="0">
                <a:solidFill>
                  <a:srgbClr val="FFFF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too many values to unpack (expected 2)</a:t>
            </a: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1981200" y="3889132"/>
            <a:ext cx="8382000" cy="224676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city, latitude, longitude = 'Seoul', 37.541, 126.986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city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'Seoul'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latitude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37.541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longitude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126.986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5548436" y="4731528"/>
            <a:ext cx="3976565" cy="907273"/>
          </a:xfrm>
          <a:prstGeom prst="wedgeRectCallout">
            <a:avLst>
              <a:gd name="adj1" fmla="val -8324"/>
              <a:gd name="adj2" fmla="val -839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‘Seoul’, 37.541, 126.986</a:t>
            </a:r>
            <a:r>
              <a:rPr lang="ko-KR" altLang="en-US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는 괄호 없이 만들어진 </a:t>
            </a:r>
            <a:r>
              <a:rPr lang="ko-KR" altLang="en-US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튜플</a:t>
            </a:r>
            <a:endParaRPr lang="ko-KR" altLang="en-US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6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315685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7400" y="914401"/>
          <a:ext cx="8077200" cy="5105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4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</a:rPr>
                        <a:t>메소드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65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매개변수로 입력한 데이터와 일치하는 </a:t>
                      </a:r>
                      <a:r>
                        <a:rPr lang="ko-KR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튜플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 요소의 첨자를 알려줍니다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찾고자 하는 데이터와 일치하는 요소가 없으면 에러를 일으킵니다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에러에 대한 처리 방법은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장에서 설명하겠습니다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ghi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jkl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Traceback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(most recent call last):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File "&lt;pyshell#4&gt;", line 1, in &lt;module&gt;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jkl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tuple.index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(x): x not in tuple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30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매개변수로 입력한 데이터와 일치하는 요소가 몇 개 존재하는지 셉니다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(1, 100, 2, 100, 3, 100)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a.count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a.count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58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1787525" y="1016001"/>
            <a:ext cx="8567738" cy="5400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리스트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튜플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패킹과 </a:t>
            </a:r>
            <a:r>
              <a:rPr lang="ko-KR" altLang="en-US" dirty="0" err="1"/>
              <a:t>언패킹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딕셔너리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595087" y="838200"/>
            <a:ext cx="11219542" cy="5715000"/>
          </a:xfrm>
        </p:spPr>
        <p:txBody>
          <a:bodyPr>
            <a:normAutofit lnSpcReduction="10000"/>
          </a:bodyPr>
          <a:lstStyle/>
          <a:p>
            <a:r>
              <a:rPr lang="ko-KR" altLang="ko-KR" dirty="0" err="1"/>
              <a:t>딕셔너리</a:t>
            </a:r>
            <a:r>
              <a:rPr lang="en-US" altLang="ko-KR" dirty="0"/>
              <a:t>(Dictionary)</a:t>
            </a:r>
            <a:r>
              <a:rPr lang="ko-KR" altLang="ko-KR" dirty="0"/>
              <a:t>는 사용법 측면으로 보면 리스트와 </a:t>
            </a:r>
            <a:r>
              <a:rPr lang="ko-KR" altLang="ko-KR" dirty="0" err="1"/>
              <a:t>비슷</a:t>
            </a:r>
            <a:endParaRPr lang="en-US" altLang="ko-KR" dirty="0"/>
          </a:p>
          <a:p>
            <a:pPr lvl="1"/>
            <a:r>
              <a:rPr lang="ko-KR" altLang="ko-KR" dirty="0"/>
              <a:t>리스트처럼 첨자를 이용해서 요소에 접근</a:t>
            </a:r>
            <a:endParaRPr lang="en-US" altLang="ko-KR" dirty="0"/>
          </a:p>
          <a:p>
            <a:r>
              <a:rPr lang="ko-KR" altLang="ko-KR" dirty="0"/>
              <a:t>리스트는 요소에 접근할 때 </a:t>
            </a:r>
            <a:r>
              <a:rPr lang="en-US" altLang="ko-KR" dirty="0"/>
              <a:t>0</a:t>
            </a:r>
            <a:r>
              <a:rPr lang="ko-KR" altLang="ko-KR" dirty="0"/>
              <a:t>부터 시작하는 수 첨자만 사용할 수 있지만 </a:t>
            </a:r>
            <a:r>
              <a:rPr lang="ko-KR" altLang="ko-KR" dirty="0" err="1">
                <a:solidFill>
                  <a:srgbClr val="FF0000"/>
                </a:solidFill>
              </a:rPr>
              <a:t>딕셔너리는</a:t>
            </a:r>
            <a:r>
              <a:rPr lang="ko-KR" altLang="ko-KR" dirty="0">
                <a:solidFill>
                  <a:srgbClr val="FF0000"/>
                </a:solidFill>
              </a:rPr>
              <a:t> 문자열과 숫자를 비롯해서 변경이 불가능한 형식이면 어떤 </a:t>
            </a:r>
            <a:r>
              <a:rPr lang="ko-KR" altLang="ko-KR" dirty="0" err="1">
                <a:solidFill>
                  <a:srgbClr val="FF0000"/>
                </a:solidFill>
              </a:rPr>
              <a:t>자료형이든</a:t>
            </a:r>
            <a:r>
              <a:rPr lang="ko-KR" altLang="ko-KR" dirty="0">
                <a:solidFill>
                  <a:srgbClr val="FF0000"/>
                </a:solidFill>
              </a:rPr>
              <a:t> 사용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ko-KR" dirty="0" err="1"/>
              <a:t>딕셔너리의</a:t>
            </a:r>
            <a:r>
              <a:rPr lang="ko-KR" altLang="ko-KR" dirty="0"/>
              <a:t> 첨자는 키</a:t>
            </a:r>
            <a:r>
              <a:rPr lang="en-US" altLang="ko-KR" dirty="0"/>
              <a:t>(Key)</a:t>
            </a:r>
          </a:p>
          <a:p>
            <a:pPr lvl="1"/>
            <a:r>
              <a:rPr lang="ko-KR" altLang="ko-KR" dirty="0"/>
              <a:t>이 키가 가리키는 슬롯에 저장되는 데이터를 일컬어 값</a:t>
            </a:r>
            <a:r>
              <a:rPr lang="en-US" altLang="ko-KR" dirty="0"/>
              <a:t>(Value)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ko-KR" altLang="en-US" dirty="0" err="1">
                <a:sym typeface="Wingdings" panose="05000000000000000000" pitchFamily="2" charset="2"/>
              </a:rPr>
              <a:t>딕셔너리는</a:t>
            </a:r>
            <a:r>
              <a:rPr lang="ko-KR" altLang="en-US" dirty="0">
                <a:sym typeface="Wingdings" panose="05000000000000000000" pitchFamily="2" charset="2"/>
              </a:rPr>
              <a:t> 키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값의  쌍으로 구성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ko-KR" dirty="0"/>
              <a:t>탐색 속도가 빠르고</a:t>
            </a:r>
            <a:r>
              <a:rPr lang="en-US" altLang="ko-KR" dirty="0"/>
              <a:t>, </a:t>
            </a:r>
            <a:r>
              <a:rPr lang="ko-KR" altLang="ko-KR" dirty="0"/>
              <a:t>사용하기도 편</a:t>
            </a:r>
            <a:r>
              <a:rPr lang="ko-KR" altLang="en-US" dirty="0"/>
              <a:t>리</a:t>
            </a:r>
            <a:endParaRPr lang="en-US" altLang="ko-KR" dirty="0"/>
          </a:p>
          <a:p>
            <a:r>
              <a:rPr lang="ko-KR" altLang="ko-KR" dirty="0" err="1"/>
              <a:t>딕셔너리를</a:t>
            </a:r>
            <a:r>
              <a:rPr lang="ko-KR" altLang="ko-KR" dirty="0"/>
              <a:t> 만들 때는 중괄호 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ko-KR" altLang="ko-KR" dirty="0"/>
              <a:t>와</a:t>
            </a:r>
            <a:r>
              <a:rPr lang="ko-KR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  <a:r>
              <a:rPr lang="ko-KR" altLang="ko-KR" dirty="0"/>
              <a:t>을 이용</a:t>
            </a:r>
            <a:endParaRPr lang="en-US" altLang="ko-KR" dirty="0"/>
          </a:p>
          <a:p>
            <a:r>
              <a:rPr lang="ko-KR" altLang="ko-KR" dirty="0"/>
              <a:t>특정 슬롯에 새로운 키</a:t>
            </a:r>
            <a:r>
              <a:rPr lang="en-US" altLang="ko-KR" dirty="0"/>
              <a:t>-</a:t>
            </a:r>
            <a:r>
              <a:rPr lang="ko-KR" altLang="ko-KR" dirty="0"/>
              <a:t>값을 입력하거나 </a:t>
            </a:r>
            <a:r>
              <a:rPr lang="ko-KR" altLang="ko-KR" dirty="0" err="1"/>
              <a:t>딕셔너리</a:t>
            </a:r>
            <a:r>
              <a:rPr lang="ko-KR" altLang="ko-KR" dirty="0"/>
              <a:t> 안에 있는 </a:t>
            </a:r>
            <a:r>
              <a:rPr lang="ko-KR" altLang="ko-KR" dirty="0">
                <a:solidFill>
                  <a:srgbClr val="FF0000"/>
                </a:solidFill>
              </a:rPr>
              <a:t>요소를 참조할 때는 리스트와 </a:t>
            </a:r>
            <a:r>
              <a:rPr lang="ko-KR" altLang="ko-KR" dirty="0" err="1">
                <a:solidFill>
                  <a:srgbClr val="FF0000"/>
                </a:solidFill>
              </a:rPr>
              <a:t>튜플에서처럼</a:t>
            </a:r>
            <a:r>
              <a:rPr lang="ko-KR" altLang="ko-KR" dirty="0">
                <a:solidFill>
                  <a:srgbClr val="FF0000"/>
                </a:solidFill>
              </a:rPr>
              <a:t> 대괄호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ko-KR" dirty="0">
                <a:solidFill>
                  <a:srgbClr val="FF0000"/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r>
              <a:rPr lang="ko-KR" altLang="ko-KR" dirty="0">
                <a:solidFill>
                  <a:srgbClr val="FF0000"/>
                </a:solidFill>
              </a:rPr>
              <a:t>를 이용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0" y="-29029"/>
            <a:ext cx="10515600" cy="1325563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(</a:t>
            </a:r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  <a:r>
              <a:rPr lang="en-US" altLang="ko-KR" dirty="0"/>
              <a:t>)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56029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470898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{}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 = 'www.python.org'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 = 'www.microsoft.com'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 = 'www.apple.com'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'www.python.org'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'www.microsoft.com'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'www.apple.com'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dict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'&gt;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endParaRPr lang="en-US" altLang="ko-KR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{'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'www.apple.com', 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'www.python.org', '</a:t>
            </a:r>
            <a:r>
              <a:rPr lang="ko-KR" altLang="en-US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'www.microsoft.com'}</a:t>
            </a:r>
          </a:p>
        </p:txBody>
      </p:sp>
    </p:spTree>
    <p:extLst>
      <p:ext uri="{BB962C8B-B14F-4D97-AF65-F5344CB8AC3E}">
        <p14:creationId xmlns:p14="http://schemas.microsoft.com/office/powerpoint/2010/main" val="415847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(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keys(), values()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3 (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items()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4 (in 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0" y="15074"/>
            <a:ext cx="10515600" cy="1325563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120032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dic.keys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dict_keys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(['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'])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dic.values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dict_values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(['www.apple.com', 'www.python.org', 'www.microsoft.com'])</a:t>
            </a: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1981200" y="3048000"/>
            <a:ext cx="8382000" cy="92333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dic.items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dict_items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([('</a:t>
            </a:r>
            <a:r>
              <a:rPr lang="ko-KR" altLang="en-US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'www.python.org'), ('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'www.apple.com'), ('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'www.microsoft.com')])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1981200" y="4567298"/>
            <a:ext cx="8382000" cy="206210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 in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사과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 in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'www.microsoft.com' in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dic.values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'www.seanlab.net' in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dic.values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5029201" y="4656032"/>
            <a:ext cx="3362325" cy="561975"/>
          </a:xfrm>
          <a:prstGeom prst="wedgeRectCallout">
            <a:avLst>
              <a:gd name="adj1" fmla="val -62052"/>
              <a:gd name="adj2" fmla="val -3021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애플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dic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키 목록 안에 존재하는지를 확인합니다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6248401" y="5918094"/>
            <a:ext cx="3362325" cy="561975"/>
          </a:xfrm>
          <a:prstGeom prst="wedgeRectCallout">
            <a:avLst>
              <a:gd name="adj1" fmla="val -59219"/>
              <a:gd name="adj2" fmla="val 138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‘www.seanlab.net’</a:t>
            </a:r>
            <a:r>
              <a:rPr lang="ko-KR" alt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dic </a:t>
            </a:r>
            <a:r>
              <a:rPr lang="ko-KR" alt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딕셔너리의 값 목록 안에 존재하는지를 확인합니다</a:t>
            </a:r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1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5 (</a:t>
            </a:r>
            <a:r>
              <a:rPr lang="ko-KR" altLang="en-US" sz="2000" dirty="0" err="1"/>
              <a:t>딕셔너리의</a:t>
            </a:r>
            <a:r>
              <a:rPr lang="ko-KR" altLang="en-US" sz="2000" dirty="0"/>
              <a:t> </a:t>
            </a:r>
            <a:r>
              <a:rPr lang="en-US" altLang="ko-KR" sz="2000" dirty="0"/>
              <a:t>pop() </a:t>
            </a:r>
            <a:r>
              <a:rPr lang="ko-KR" altLang="en-US" sz="2000" dirty="0" err="1"/>
              <a:t>메소드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6( </a:t>
            </a:r>
            <a:r>
              <a:rPr lang="ko-KR" altLang="en-US" sz="2000" dirty="0" err="1"/>
              <a:t>딕셔너리의</a:t>
            </a:r>
            <a:r>
              <a:rPr lang="ko-KR" altLang="en-US" sz="2000" dirty="0"/>
              <a:t> </a:t>
            </a:r>
            <a:r>
              <a:rPr lang="en-US" altLang="ko-KR" sz="2000" dirty="0"/>
              <a:t>clear()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</a:t>
            </a:r>
            <a:r>
              <a:rPr lang="en-US" altLang="ko-KR" sz="2000" dirty="0"/>
              <a:t>)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52399" y="-5526"/>
            <a:ext cx="10515600" cy="1325563"/>
          </a:xfrm>
        </p:spPr>
        <p:txBody>
          <a:bodyPr/>
          <a:lstStyle/>
          <a:p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2031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{'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'www.apple.com',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'www.python.org',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'www.microsoft.com'}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dic.pop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'www.apple.com'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endParaRPr lang="en-US" altLang="ko-KR" sz="18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{'</a:t>
            </a:r>
            <a:r>
              <a:rPr lang="ko-KR" altLang="en-US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'www.python.org', 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'www.microsoft.com'}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4724401" y="2311062"/>
            <a:ext cx="3362325" cy="400050"/>
          </a:xfrm>
          <a:prstGeom prst="wedgeRectCallout">
            <a:avLst>
              <a:gd name="adj1" fmla="val -64221"/>
              <a:gd name="adj2" fmla="val -520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키가 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애플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인 요소을 삭제합니다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2"/>
          <p:cNvSpPr>
            <a:spLocks noChangeArrowheads="1"/>
          </p:cNvSpPr>
          <p:nvPr/>
        </p:nvSpPr>
        <p:spPr bwMode="auto">
          <a:xfrm>
            <a:off x="1981200" y="3924300"/>
            <a:ext cx="8382000" cy="175432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{'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'www.apple.com',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'www.python.org',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'www.microsoft.com'}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dic.clear</a:t>
            </a:r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</a:t>
            </a: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endParaRPr lang="en-US" altLang="ko-KR" sz="18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403594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1787525" y="1016001"/>
            <a:ext cx="8567738" cy="5400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ko-KR" dirty="0"/>
              <a:t>흐름 제어를 시작하기 전에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bool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논리 연산자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흐름 제어문과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코드블록과 들여쓰기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비교 연산자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분기문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반복문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while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continue</a:t>
            </a:r>
            <a:r>
              <a:rPr lang="ko-KR" altLang="en-US" dirty="0"/>
              <a:t>와 </a:t>
            </a:r>
            <a:r>
              <a:rPr lang="en-US" altLang="ko-KR" dirty="0"/>
              <a:t>break</a:t>
            </a:r>
            <a:r>
              <a:rPr lang="ko-KR" altLang="en-US" dirty="0"/>
              <a:t>로 </a:t>
            </a:r>
            <a:r>
              <a:rPr lang="ko-KR" altLang="en-US" dirty="0" err="1"/>
              <a:t>반복문</a:t>
            </a:r>
            <a:r>
              <a:rPr lang="ko-KR" altLang="en-US" dirty="0"/>
              <a:t> 제어하기</a:t>
            </a:r>
            <a:endParaRPr lang="en-US" altLang="ko-K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96256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bool </a:t>
            </a:r>
            <a:r>
              <a:rPr lang="ko-KR" altLang="ko-KR" sz="2400" dirty="0" err="1"/>
              <a:t>자료형</a:t>
            </a:r>
            <a:endParaRPr lang="en-US" altLang="ko-KR" sz="2400" dirty="0"/>
          </a:p>
          <a:p>
            <a:pPr lvl="1"/>
            <a:r>
              <a:rPr lang="en-US" altLang="ko-KR" sz="1800" dirty="0"/>
              <a:t>bool</a:t>
            </a:r>
            <a:r>
              <a:rPr lang="ko-KR" altLang="ko-KR" sz="1800" dirty="0"/>
              <a:t>은</a:t>
            </a:r>
            <a:r>
              <a:rPr lang="en-US" altLang="ko-KR" sz="1800" dirty="0"/>
              <a:t> True</a:t>
            </a:r>
            <a:r>
              <a:rPr lang="ko-KR" altLang="ko-KR" sz="1800" dirty="0"/>
              <a:t>와</a:t>
            </a:r>
            <a:r>
              <a:rPr lang="en-US" altLang="ko-KR" sz="1800" dirty="0"/>
              <a:t> False </a:t>
            </a:r>
            <a:r>
              <a:rPr lang="ko-KR" altLang="ko-KR" sz="1800" dirty="0"/>
              <a:t>두 가지 값을 나타내는 자료</a:t>
            </a:r>
            <a:endParaRPr lang="en-US" altLang="ko-KR" sz="1800" dirty="0"/>
          </a:p>
          <a:p>
            <a:pPr lvl="1"/>
            <a:r>
              <a:rPr lang="ko-KR" altLang="en-US" sz="1800" dirty="0"/>
              <a:t>실습 </a:t>
            </a:r>
            <a:r>
              <a:rPr lang="en-US" altLang="ko-KR" sz="1800" dirty="0"/>
              <a:t>1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흐름 제어를 시작하기 전에 </a:t>
            </a:r>
            <a:r>
              <a:rPr lang="en-US" altLang="ko-KR" sz="4000" dirty="0"/>
              <a:t>- bool </a:t>
            </a:r>
            <a:r>
              <a:rPr lang="ko-KR" altLang="en-US" sz="4000" dirty="0" err="1"/>
              <a:t>자료형</a:t>
            </a:r>
            <a:endParaRPr lang="ko-KR" altLang="en-US" sz="4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2286000" y="2090738"/>
            <a:ext cx="8077200" cy="25545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3 &gt; 2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2 &gt; 3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type(a)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&lt;class 'bool'&gt;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9525000" cy="5715000"/>
          </a:xfrm>
        </p:spPr>
        <p:txBody>
          <a:bodyPr>
            <a:normAutofit/>
          </a:bodyPr>
          <a:lstStyle/>
          <a:p>
            <a:r>
              <a:rPr lang="ko-KR" altLang="ko-KR" dirty="0"/>
              <a:t>논리 연산자</a:t>
            </a:r>
            <a:endParaRPr lang="en-US" altLang="ko-KR" dirty="0"/>
          </a:p>
          <a:p>
            <a:pPr lvl="1"/>
            <a:r>
              <a:rPr lang="en-US" altLang="ko-KR" b="1" dirty="0"/>
              <a:t>not </a:t>
            </a:r>
            <a:r>
              <a:rPr lang="ko-KR" altLang="en-US" b="1" dirty="0"/>
              <a:t>연산자 </a:t>
            </a:r>
            <a:r>
              <a:rPr lang="en-US" altLang="ko-KR" b="1" dirty="0"/>
              <a:t>- 1</a:t>
            </a:r>
          </a:p>
          <a:p>
            <a:pPr lvl="2"/>
            <a:r>
              <a:rPr lang="ko-KR" altLang="en-US" b="1" dirty="0" err="1"/>
              <a:t>피연산자를</a:t>
            </a:r>
            <a:r>
              <a:rPr lang="ko-KR" altLang="en-US" b="1" dirty="0"/>
              <a:t> 부정</a:t>
            </a:r>
            <a:r>
              <a:rPr lang="en-US" altLang="ko-KR" b="1" dirty="0"/>
              <a:t>. </a:t>
            </a:r>
            <a:r>
              <a:rPr lang="ko-KR" altLang="en-US" b="1" dirty="0" err="1"/>
              <a:t>피연산자가</a:t>
            </a:r>
            <a:r>
              <a:rPr lang="ko-KR" altLang="en-US" b="1" dirty="0"/>
              <a:t> </a:t>
            </a:r>
            <a:r>
              <a:rPr lang="en-US" altLang="ko-KR" b="1" dirty="0"/>
              <a:t>False</a:t>
            </a:r>
            <a:r>
              <a:rPr lang="ko-KR" altLang="en-US" b="1" dirty="0"/>
              <a:t>인 경우에는 </a:t>
            </a:r>
            <a:r>
              <a:rPr lang="en-US" altLang="ko-KR" b="1" dirty="0"/>
              <a:t>True, </a:t>
            </a:r>
            <a:r>
              <a:rPr lang="ko-KR" altLang="en-US" b="1" dirty="0"/>
              <a:t>그렇지 않은 경우에는 </a:t>
            </a:r>
            <a:r>
              <a:rPr lang="en-US" altLang="ko-KR" b="1" dirty="0"/>
              <a:t>False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2"/>
            <a:r>
              <a:rPr lang="ko-KR" altLang="en-US" b="1" dirty="0"/>
              <a:t>실습 </a:t>
            </a:r>
            <a:r>
              <a:rPr lang="en-US" altLang="ko-KR" b="1" dirty="0"/>
              <a:t>1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r>
              <a:rPr lang="en-US" altLang="ko-KR" b="1" dirty="0"/>
              <a:t>bool </a:t>
            </a:r>
            <a:r>
              <a:rPr lang="ko-KR" altLang="ko-KR" b="1" dirty="0"/>
              <a:t>형식 외에도</a:t>
            </a:r>
            <a:r>
              <a:rPr lang="en-US" altLang="ko-KR" b="1" dirty="0"/>
              <a:t>, </a:t>
            </a:r>
            <a:r>
              <a:rPr lang="ko-KR" altLang="ko-KR" b="1" dirty="0"/>
              <a:t>수</a:t>
            </a:r>
            <a:r>
              <a:rPr lang="en-US" altLang="ko-KR" b="1" dirty="0"/>
              <a:t>, </a:t>
            </a:r>
            <a:r>
              <a:rPr lang="ko-KR" altLang="ko-KR" b="1" dirty="0"/>
              <a:t>문자열</a:t>
            </a:r>
            <a:r>
              <a:rPr lang="en-US" altLang="ko-KR" b="1" dirty="0"/>
              <a:t>, </a:t>
            </a:r>
            <a:r>
              <a:rPr lang="ko-KR" altLang="ko-KR" b="1" dirty="0" err="1"/>
              <a:t>튜플</a:t>
            </a:r>
            <a:r>
              <a:rPr lang="en-US" altLang="ko-KR" b="1" dirty="0"/>
              <a:t>, </a:t>
            </a:r>
            <a:r>
              <a:rPr lang="ko-KR" altLang="ko-KR" b="1" dirty="0"/>
              <a:t>리스트</a:t>
            </a:r>
            <a:r>
              <a:rPr lang="en-US" altLang="ko-KR" b="1" dirty="0"/>
              <a:t>, </a:t>
            </a:r>
            <a:r>
              <a:rPr lang="ko-KR" altLang="ko-KR" b="1" dirty="0" err="1"/>
              <a:t>딕셔너리도</a:t>
            </a:r>
            <a:r>
              <a:rPr lang="ko-KR" altLang="ko-KR" b="1" dirty="0"/>
              <a:t> </a:t>
            </a:r>
            <a:r>
              <a:rPr lang="ko-KR" altLang="ko-KR" b="1" dirty="0" err="1"/>
              <a:t>피연산자로</a:t>
            </a:r>
            <a:r>
              <a:rPr lang="ko-KR" altLang="ko-KR" b="1" dirty="0"/>
              <a:t> 사용 가능</a:t>
            </a:r>
            <a:endParaRPr lang="en-US" altLang="ko-KR" b="1" dirty="0"/>
          </a:p>
          <a:p>
            <a:pPr lvl="2"/>
            <a:r>
              <a:rPr lang="ko-KR" altLang="ko-KR" b="1" dirty="0"/>
              <a:t>입력된 </a:t>
            </a:r>
            <a:r>
              <a:rPr lang="ko-KR" altLang="ko-KR" b="1" dirty="0" err="1"/>
              <a:t>피연산자가</a:t>
            </a:r>
            <a:r>
              <a:rPr lang="en-US" altLang="ko-KR" b="1" dirty="0"/>
              <a:t> 0</a:t>
            </a:r>
            <a:r>
              <a:rPr lang="ko-KR" altLang="ko-KR" b="1" dirty="0"/>
              <a:t>인 경우에는 </a:t>
            </a:r>
            <a:r>
              <a:rPr lang="ko-KR" altLang="ko-KR" b="1" dirty="0" err="1"/>
              <a:t>피연산자를</a:t>
            </a:r>
            <a:r>
              <a:rPr lang="ko-KR" altLang="ko-KR" b="1" dirty="0"/>
              <a:t> 거짓으로 간주</a:t>
            </a:r>
            <a:r>
              <a:rPr lang="en-US" altLang="ko-KR" b="1" dirty="0"/>
              <a:t>. not </a:t>
            </a:r>
            <a:r>
              <a:rPr lang="ko-KR" altLang="ko-KR" b="1" dirty="0"/>
              <a:t>연산의 결과는 </a:t>
            </a:r>
            <a:r>
              <a:rPr lang="en-US" altLang="ko-KR" b="1" dirty="0"/>
              <a:t>True</a:t>
            </a:r>
          </a:p>
          <a:p>
            <a:pPr lvl="2"/>
            <a:r>
              <a:rPr lang="en-US" altLang="ko-KR" b="1" dirty="0"/>
              <a:t>0</a:t>
            </a:r>
            <a:r>
              <a:rPr lang="ko-KR" altLang="ko-KR" b="1" dirty="0"/>
              <a:t>이 아닌 수를 </a:t>
            </a:r>
            <a:r>
              <a:rPr lang="ko-KR" altLang="ko-KR" b="1" dirty="0" err="1"/>
              <a:t>피연산자로</a:t>
            </a:r>
            <a:r>
              <a:rPr lang="ko-KR" altLang="ko-KR" b="1" dirty="0"/>
              <a:t> 사용하는 경우의 </a:t>
            </a:r>
            <a:r>
              <a:rPr lang="en-US" altLang="ko-KR" b="1" dirty="0"/>
              <a:t>not </a:t>
            </a:r>
            <a:r>
              <a:rPr lang="ko-KR" altLang="ko-KR" b="1" dirty="0"/>
              <a:t>연산 결과는 </a:t>
            </a:r>
            <a:r>
              <a:rPr lang="en-US" altLang="ko-KR" b="1" dirty="0"/>
              <a:t>False</a:t>
            </a:r>
          </a:p>
          <a:p>
            <a:pPr lvl="2"/>
            <a:r>
              <a:rPr lang="ko-KR" altLang="en-US" b="1" dirty="0"/>
              <a:t>실습 </a:t>
            </a:r>
            <a:r>
              <a:rPr lang="en-US" altLang="ko-KR" b="1" dirty="0"/>
              <a:t>2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45148"/>
            <a:ext cx="10515600" cy="107721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흐름 제어를 시작하기 전에 </a:t>
            </a:r>
            <a:r>
              <a:rPr lang="en-US" altLang="ko-KR" sz="4000" dirty="0"/>
              <a:t>- </a:t>
            </a:r>
            <a:r>
              <a:rPr lang="ko-KR" altLang="en-US" sz="4000" dirty="0"/>
              <a:t>논리 연산자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2590800" y="2565144"/>
            <a:ext cx="7772400" cy="107721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590800" y="5085140"/>
            <a:ext cx="7772400" cy="156966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0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-1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1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4063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ko-KR" dirty="0"/>
              <a:t>논리 연산자</a:t>
            </a:r>
            <a:endParaRPr lang="en-US" altLang="ko-KR" dirty="0"/>
          </a:p>
          <a:p>
            <a:pPr lvl="1"/>
            <a:r>
              <a:rPr lang="en-US" altLang="ko-KR" b="1" dirty="0"/>
              <a:t>not </a:t>
            </a:r>
            <a:r>
              <a:rPr lang="ko-KR" altLang="en-US" b="1" dirty="0"/>
              <a:t>연산자 </a:t>
            </a:r>
            <a:r>
              <a:rPr lang="en-US" altLang="ko-KR" b="1" dirty="0"/>
              <a:t>- 2</a:t>
            </a:r>
          </a:p>
          <a:p>
            <a:pPr lvl="2"/>
            <a:r>
              <a:rPr lang="en-US" altLang="ko-KR" b="1" dirty="0"/>
              <a:t>None</a:t>
            </a:r>
            <a:r>
              <a:rPr lang="ko-KR" altLang="ko-KR" b="1" dirty="0"/>
              <a:t>에 대해서도 거짓으로 간주하기 때문에 </a:t>
            </a:r>
            <a:r>
              <a:rPr lang="en-US" altLang="ko-KR" b="1" dirty="0"/>
              <a:t>not None</a:t>
            </a:r>
            <a:r>
              <a:rPr lang="ko-KR" altLang="ko-KR" b="1" dirty="0"/>
              <a:t>의 결과는 </a:t>
            </a:r>
            <a:r>
              <a:rPr lang="en-US" altLang="ko-KR" b="1" dirty="0"/>
              <a:t>True</a:t>
            </a:r>
          </a:p>
          <a:p>
            <a:pPr lvl="2"/>
            <a:r>
              <a:rPr lang="ko-KR" altLang="en-US" b="1" dirty="0"/>
              <a:t>실습 </a:t>
            </a:r>
            <a:r>
              <a:rPr lang="en-US" altLang="ko-KR" b="1" dirty="0"/>
              <a:t>3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r>
              <a:rPr lang="en-US" altLang="ko-KR" b="1" dirty="0"/>
              <a:t>not </a:t>
            </a:r>
            <a:r>
              <a:rPr lang="ko-KR" altLang="ko-KR" b="1" dirty="0"/>
              <a:t>연산자는 비어있는 문자열이나 </a:t>
            </a:r>
            <a:r>
              <a:rPr lang="ko-KR" altLang="ko-KR" b="1" dirty="0" err="1"/>
              <a:t>튜플</a:t>
            </a:r>
            <a:r>
              <a:rPr lang="en-US" altLang="ko-KR" b="1" dirty="0"/>
              <a:t>, </a:t>
            </a:r>
            <a:r>
              <a:rPr lang="ko-KR" altLang="ko-KR" b="1" dirty="0"/>
              <a:t>리스트</a:t>
            </a:r>
            <a:r>
              <a:rPr lang="en-US" altLang="ko-KR" b="1" dirty="0"/>
              <a:t>, </a:t>
            </a:r>
            <a:r>
              <a:rPr lang="ko-KR" altLang="ko-KR" b="1" dirty="0" err="1"/>
              <a:t>딕셔너리도</a:t>
            </a:r>
            <a:r>
              <a:rPr lang="ko-KR" altLang="ko-KR" b="1" dirty="0"/>
              <a:t> 거짓으로 간주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49603"/>
            <a:ext cx="10515600" cy="108379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흐름 제어를 시작하기 전에 </a:t>
            </a:r>
            <a:r>
              <a:rPr lang="en-US" altLang="ko-KR" sz="4000" dirty="0"/>
              <a:t>- </a:t>
            </a:r>
            <a:r>
              <a:rPr lang="ko-KR" altLang="en-US" sz="4000" dirty="0"/>
              <a:t>논리 연산자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2590800" y="2362201"/>
            <a:ext cx="7772400" cy="5847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None</a:t>
            </a:r>
            <a:endParaRPr lang="ko-KR" altLang="ko-KR" sz="16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1600" dirty="0">
                <a:solidFill>
                  <a:schemeClr val="bg1"/>
                </a:solidFill>
              </a:rPr>
              <a:t>True</a:t>
            </a:r>
            <a:endParaRPr lang="ko-KR" altLang="ko-KR" sz="1600" dirty="0">
              <a:solidFill>
                <a:schemeClr val="bg1"/>
              </a:solidFill>
            </a:endParaRP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590800" y="3353812"/>
            <a:ext cx="7772400" cy="30469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'ABC'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비어있지 않은 문자열을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''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빈 문자열을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(1, 2, 3)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비어있지 않은 </a:t>
            </a:r>
            <a:r>
              <a:rPr lang="ko-KR" altLang="en-US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튜플을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()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빈 </a:t>
            </a:r>
            <a:r>
              <a:rPr lang="ko-KR" altLang="en-US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튜플을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[]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빈 리스트를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not {} #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빈 </a:t>
            </a:r>
            <a:r>
              <a:rPr lang="ko-KR" altLang="en-US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딕셔너리를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부정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64259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ko-KR" dirty="0"/>
              <a:t>논리 연산자</a:t>
            </a:r>
            <a:endParaRPr lang="en-US" altLang="ko-KR" dirty="0"/>
          </a:p>
          <a:p>
            <a:pPr lvl="1"/>
            <a:r>
              <a:rPr lang="en-US" altLang="ko-KR" b="1" dirty="0"/>
              <a:t>and </a:t>
            </a:r>
            <a:r>
              <a:rPr lang="ko-KR" altLang="en-US" b="1" dirty="0"/>
              <a:t>연산자</a:t>
            </a:r>
            <a:endParaRPr lang="en-US" altLang="ko-KR" b="1" dirty="0"/>
          </a:p>
          <a:p>
            <a:pPr lvl="2"/>
            <a:r>
              <a:rPr lang="ko-KR" altLang="ko-KR" b="1" dirty="0"/>
              <a:t>두 </a:t>
            </a:r>
            <a:r>
              <a:rPr lang="ko-KR" altLang="ko-KR" b="1" dirty="0" err="1"/>
              <a:t>피연산자</a:t>
            </a:r>
            <a:r>
              <a:rPr lang="ko-KR" altLang="ko-KR" b="1" dirty="0"/>
              <a:t> 간의 논리곱을 수행</a:t>
            </a:r>
            <a:endParaRPr lang="en-US" altLang="ko-KR" b="1" dirty="0"/>
          </a:p>
          <a:p>
            <a:pPr lvl="2"/>
            <a:r>
              <a:rPr lang="ko-KR" altLang="ko-KR" b="1" dirty="0"/>
              <a:t>논리곱 연산의 결과는 두 </a:t>
            </a:r>
            <a:r>
              <a:rPr lang="ko-KR" altLang="ko-KR" b="1" dirty="0" err="1"/>
              <a:t>피연산자</a:t>
            </a:r>
            <a:r>
              <a:rPr lang="ko-KR" altLang="ko-KR" b="1" dirty="0"/>
              <a:t> 모두가 </a:t>
            </a:r>
            <a:r>
              <a:rPr lang="en-US" altLang="ko-KR" b="1" dirty="0"/>
              <a:t>True</a:t>
            </a:r>
            <a:r>
              <a:rPr lang="ko-KR" altLang="ko-KR" b="1" dirty="0"/>
              <a:t>인 경우에만 </a:t>
            </a:r>
            <a:r>
              <a:rPr lang="en-US" altLang="ko-KR" b="1" dirty="0"/>
              <a:t>True</a:t>
            </a:r>
            <a:r>
              <a:rPr lang="ko-KR" altLang="ko-KR" b="1" dirty="0"/>
              <a:t>가 되고</a:t>
            </a:r>
            <a:r>
              <a:rPr lang="en-US" altLang="ko-KR" b="1" dirty="0"/>
              <a:t>, </a:t>
            </a:r>
            <a:r>
              <a:rPr lang="ko-KR" altLang="ko-KR" b="1" dirty="0"/>
              <a:t>그렇지 않은 경우에는 항상 </a:t>
            </a:r>
            <a:r>
              <a:rPr lang="en-US" altLang="ko-KR" b="1" dirty="0"/>
              <a:t>False</a:t>
            </a:r>
          </a:p>
          <a:p>
            <a:pPr lvl="2"/>
            <a:r>
              <a:rPr lang="ko-KR" altLang="en-US" b="1" dirty="0"/>
              <a:t>실습 </a:t>
            </a:r>
            <a:r>
              <a:rPr lang="en-US" altLang="ko-KR" b="1" dirty="0"/>
              <a:t>1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1"/>
            <a:r>
              <a:rPr lang="en-US" altLang="ko-KR" b="1" dirty="0"/>
              <a:t>or </a:t>
            </a:r>
            <a:r>
              <a:rPr lang="ko-KR" altLang="en-US" b="1" dirty="0"/>
              <a:t>연산자</a:t>
            </a:r>
            <a:endParaRPr lang="en-US" altLang="ko-KR" b="1" dirty="0"/>
          </a:p>
          <a:p>
            <a:pPr lvl="2"/>
            <a:r>
              <a:rPr lang="ko-KR" altLang="en-US" b="1" dirty="0"/>
              <a:t>두 </a:t>
            </a:r>
            <a:r>
              <a:rPr lang="ko-KR" altLang="en-US" b="1" dirty="0" err="1"/>
              <a:t>피연산자</a:t>
            </a:r>
            <a:r>
              <a:rPr lang="ko-KR" altLang="en-US" b="1" dirty="0"/>
              <a:t> 모두가 </a:t>
            </a:r>
            <a:r>
              <a:rPr lang="en-US" altLang="ko-KR" b="1" dirty="0"/>
              <a:t>False</a:t>
            </a:r>
            <a:r>
              <a:rPr lang="ko-KR" altLang="en-US" b="1" dirty="0"/>
              <a:t>인 경우에만 </a:t>
            </a:r>
            <a:r>
              <a:rPr lang="en-US" altLang="ko-KR" b="1" dirty="0"/>
              <a:t>False</a:t>
            </a:r>
            <a:r>
              <a:rPr lang="ko-KR" altLang="en-US" b="1" dirty="0"/>
              <a:t>가 되고</a:t>
            </a:r>
            <a:r>
              <a:rPr lang="en-US" altLang="ko-KR" b="1" dirty="0"/>
              <a:t>, </a:t>
            </a:r>
            <a:r>
              <a:rPr lang="ko-KR" altLang="en-US" b="1" dirty="0"/>
              <a:t>그렇지 않은 경우에는 그 결과가 항상  </a:t>
            </a:r>
            <a:r>
              <a:rPr lang="en-US" altLang="ko-KR" b="1" dirty="0"/>
              <a:t>True</a:t>
            </a:r>
          </a:p>
          <a:p>
            <a:pPr lvl="2"/>
            <a:r>
              <a:rPr lang="ko-KR" altLang="en-US" b="1" dirty="0"/>
              <a:t>실습 </a:t>
            </a:r>
            <a:r>
              <a:rPr lang="en-US" altLang="ko-KR" b="1" dirty="0"/>
              <a:t>1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115965"/>
            <a:ext cx="10515600" cy="92868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흐름 제어를 시작하기 전에 </a:t>
            </a:r>
            <a:r>
              <a:rPr lang="en-US" altLang="ko-KR" sz="4000" dirty="0"/>
              <a:t>- </a:t>
            </a:r>
            <a:r>
              <a:rPr lang="ko-KR" altLang="en-US" sz="4000" dirty="0"/>
              <a:t>논리 연산자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590800" y="3157091"/>
            <a:ext cx="7772400" cy="107721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True and 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True and 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590800" y="5643513"/>
            <a:ext cx="7772400" cy="107721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False or 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False or True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01696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흐름 제어문과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ko-KR" dirty="0"/>
              <a:t>흐름 </a:t>
            </a:r>
            <a:r>
              <a:rPr lang="ko-KR" altLang="ko-KR" dirty="0" err="1"/>
              <a:t>제어문은</a:t>
            </a:r>
            <a:r>
              <a:rPr lang="ko-KR" altLang="ko-KR" dirty="0"/>
              <a:t> 흐름을 분기하거나 반복하기 전에 조건문의 결과가 참인지를 평가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r>
              <a:rPr lang="ko-KR" altLang="ko-KR" dirty="0" err="1"/>
              <a:t>조건문이</a:t>
            </a:r>
            <a:r>
              <a:rPr lang="ko-KR" altLang="ko-KR" dirty="0"/>
              <a:t> 구체적으로 다음과 같을 때 거짓으로 평가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endParaRPr lang="ko-KR" altLang="ko-KR" dirty="0"/>
          </a:p>
          <a:p>
            <a:pPr lvl="2"/>
            <a:r>
              <a:rPr lang="en-US" altLang="ko-KR" dirty="0"/>
              <a:t>None</a:t>
            </a:r>
            <a:endParaRPr lang="ko-KR" altLang="ko-KR" dirty="0"/>
          </a:p>
          <a:p>
            <a:pPr lvl="2"/>
            <a:r>
              <a:rPr lang="ko-KR" altLang="ko-KR" dirty="0"/>
              <a:t>숫자</a:t>
            </a:r>
            <a:r>
              <a:rPr lang="en-US" altLang="ko-KR" dirty="0"/>
              <a:t> 0 </a:t>
            </a:r>
            <a:r>
              <a:rPr lang="ko-KR" altLang="ko-KR" dirty="0"/>
              <a:t>예</a:t>
            </a:r>
            <a:r>
              <a:rPr lang="en-US" altLang="ko-KR" dirty="0"/>
              <a:t>) 0, 0.0 </a:t>
            </a:r>
            <a:r>
              <a:rPr lang="ko-KR" altLang="ko-KR" dirty="0"/>
              <a:t>등</a:t>
            </a:r>
          </a:p>
          <a:p>
            <a:pPr lvl="2"/>
            <a:r>
              <a:rPr lang="ko-KR" altLang="ko-KR" dirty="0"/>
              <a:t>비어있는 </a:t>
            </a:r>
            <a:r>
              <a:rPr lang="ko-KR" altLang="ko-KR" dirty="0" err="1"/>
              <a:t>순서열</a:t>
            </a:r>
            <a:r>
              <a:rPr lang="en-US" altLang="ko-KR" dirty="0"/>
              <a:t> : </a:t>
            </a:r>
            <a:r>
              <a:rPr lang="ko-KR" altLang="ko-KR" dirty="0"/>
              <a:t>예</a:t>
            </a:r>
            <a:r>
              <a:rPr lang="en-US" altLang="ko-KR" dirty="0"/>
              <a:t>) ‘’, (), [] </a:t>
            </a:r>
            <a:r>
              <a:rPr lang="ko-KR" altLang="ko-KR" dirty="0"/>
              <a:t>등</a:t>
            </a:r>
          </a:p>
          <a:p>
            <a:pPr lvl="2"/>
            <a:r>
              <a:rPr lang="ko-KR" altLang="ko-KR" dirty="0"/>
              <a:t>비어있는 </a:t>
            </a:r>
            <a:r>
              <a:rPr lang="ko-KR" altLang="ko-KR" dirty="0" err="1"/>
              <a:t>딕셔너리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예</a:t>
            </a:r>
            <a:r>
              <a:rPr lang="en-US" altLang="ko-KR" dirty="0"/>
              <a:t>) {}</a:t>
            </a:r>
          </a:p>
          <a:p>
            <a:pPr lvl="1"/>
            <a:r>
              <a:rPr lang="ko-KR" altLang="en-US" dirty="0"/>
              <a:t>어떤 객체가 거짓으로 평가되는지를 알고 싶을 때는 </a:t>
            </a:r>
            <a:r>
              <a:rPr lang="en-US" altLang="ko-KR" dirty="0"/>
              <a:t>bool() </a:t>
            </a:r>
            <a:r>
              <a:rPr lang="ko-KR" altLang="en-US" dirty="0"/>
              <a:t>함수 이용</a:t>
            </a:r>
            <a:endParaRPr lang="ko-KR" altLang="ko-KR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117723"/>
            <a:ext cx="10515600" cy="91874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흐름 제어를 시작하기 전에 </a:t>
            </a:r>
            <a:r>
              <a:rPr lang="en-US" altLang="ko-KR" sz="4000" dirty="0"/>
              <a:t>- </a:t>
            </a:r>
            <a:r>
              <a:rPr lang="ko-KR" altLang="en-US" sz="1800" dirty="0"/>
              <a:t>흐름 제어문과 </a:t>
            </a:r>
            <a:r>
              <a:rPr lang="ko-KR" altLang="en-US" sz="1800" dirty="0" err="1"/>
              <a:t>조건문</a:t>
            </a:r>
            <a:endParaRPr lang="ko-KR" altLang="en-US" sz="18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423885" y="4616619"/>
            <a:ext cx="3352800" cy="212365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bool(False)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bool(None)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bool(0)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bool(0.0)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bool('')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bool('Hello')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5905500" y="4665077"/>
            <a:ext cx="3352800" cy="178510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bool(123)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bool(())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bool([])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bool([1, 2, 3])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True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bool({})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01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10515600" cy="5715000"/>
          </a:xfrm>
        </p:spPr>
        <p:txBody>
          <a:bodyPr>
            <a:normAutofit fontScale="85000" lnSpcReduction="10000"/>
          </a:bodyPr>
          <a:lstStyle/>
          <a:p>
            <a:r>
              <a:rPr lang="ko-KR" altLang="ko-KR" dirty="0"/>
              <a:t>리스트</a:t>
            </a:r>
            <a:r>
              <a:rPr lang="en-US" altLang="ko-KR" dirty="0"/>
              <a:t>(List)</a:t>
            </a:r>
            <a:r>
              <a:rPr lang="ko-KR" altLang="ko-KR" dirty="0"/>
              <a:t>는 이름에서 알 수 있듯이 </a:t>
            </a:r>
            <a:r>
              <a:rPr lang="ko-KR" altLang="ko-KR" dirty="0">
                <a:solidFill>
                  <a:srgbClr val="FF0000"/>
                </a:solidFill>
              </a:rPr>
              <a:t>데이터의 목록을 다루는 </a:t>
            </a:r>
            <a:r>
              <a:rPr lang="ko-KR" altLang="ko-KR" dirty="0" err="1">
                <a:solidFill>
                  <a:srgbClr val="FF0000"/>
                </a:solidFill>
              </a:rPr>
              <a:t>자료형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ko-KR" dirty="0"/>
              <a:t>단일 데이터가 명함이라면</a:t>
            </a:r>
            <a:r>
              <a:rPr lang="en-US" altLang="ko-KR" dirty="0"/>
              <a:t>, </a:t>
            </a:r>
            <a:r>
              <a:rPr lang="ko-KR" altLang="ko-KR" dirty="0"/>
              <a:t>리스트는 명함을 모아두는 </a:t>
            </a:r>
            <a:r>
              <a:rPr lang="ko-KR" altLang="ko-KR" dirty="0" err="1"/>
              <a:t>명함집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ko-KR" dirty="0"/>
              <a:t>슬롯</a:t>
            </a:r>
            <a:r>
              <a:rPr lang="en-US" altLang="ko-KR" dirty="0"/>
              <a:t>(Slot) : </a:t>
            </a:r>
            <a:r>
              <a:rPr lang="ko-KR" altLang="en-US" dirty="0"/>
              <a:t>리스트의 데이터를 삽입할 자리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             (</a:t>
            </a:r>
            <a:r>
              <a:rPr lang="ko-KR" altLang="ko-KR" dirty="0" err="1"/>
              <a:t>명함집에</a:t>
            </a:r>
            <a:r>
              <a:rPr lang="ko-KR" altLang="ko-KR" dirty="0"/>
              <a:t> 명함을 </a:t>
            </a:r>
            <a:r>
              <a:rPr lang="ko-KR" altLang="ko-KR" dirty="0" err="1"/>
              <a:t>꽂아넣을</a:t>
            </a:r>
            <a:r>
              <a:rPr lang="ko-KR" altLang="ko-KR" dirty="0"/>
              <a:t> </a:t>
            </a:r>
            <a:r>
              <a:rPr lang="ko-KR" altLang="en-US" dirty="0"/>
              <a:t>자리에 해당</a:t>
            </a:r>
            <a:r>
              <a:rPr lang="en-US" altLang="ko-KR" dirty="0"/>
              <a:t>)</a:t>
            </a:r>
          </a:p>
          <a:p>
            <a:r>
              <a:rPr lang="ko-KR" altLang="ko-KR" dirty="0"/>
              <a:t>요소</a:t>
            </a:r>
            <a:r>
              <a:rPr lang="en-US" altLang="ko-KR" dirty="0"/>
              <a:t>(Element) : </a:t>
            </a:r>
            <a:r>
              <a:rPr lang="ko-KR" altLang="ko-KR" dirty="0"/>
              <a:t>리스트의 각 슬롯에 꽂혀있는 개별 데이터</a:t>
            </a:r>
            <a:endParaRPr lang="en-US" altLang="ko-KR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914400" y="-42672"/>
            <a:ext cx="10515600" cy="1325563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052999" y="1828801"/>
          <a:ext cx="5781202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91080" imgH="2943305" progId="Visio.Drawing.15">
                  <p:embed/>
                </p:oleObj>
              </mc:Choice>
              <mc:Fallback>
                <p:oleObj name="Visio" r:id="rId2" imgW="5791080" imgH="2943305" progId="Visio.Drawing.15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999" y="1828801"/>
                        <a:ext cx="5781202" cy="2957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10363200" cy="5715000"/>
          </a:xfrm>
        </p:spPr>
        <p:txBody>
          <a:bodyPr/>
          <a:lstStyle/>
          <a:p>
            <a:r>
              <a:rPr lang="ko-KR" altLang="ko-KR" dirty="0"/>
              <a:t>코드블록</a:t>
            </a:r>
            <a:r>
              <a:rPr lang="en-US" altLang="ko-KR" dirty="0"/>
              <a:t>(Code Block)</a:t>
            </a:r>
          </a:p>
          <a:p>
            <a:pPr lvl="1"/>
            <a:r>
              <a:rPr lang="ko-KR" altLang="ko-KR" dirty="0"/>
              <a:t>여러 코드가 이루는 일정한 구역</a:t>
            </a:r>
            <a:endParaRPr lang="en-US" altLang="ko-KR" dirty="0"/>
          </a:p>
          <a:p>
            <a:pPr lvl="1"/>
            <a:r>
              <a:rPr lang="ko-KR" altLang="ko-KR" dirty="0"/>
              <a:t>프로그래밍 언어들마다 이것을 표현하는 방법</a:t>
            </a:r>
            <a:r>
              <a:rPr lang="ko-KR" altLang="en-US" dirty="0"/>
              <a:t>이 다름</a:t>
            </a:r>
            <a:endParaRPr lang="en-US" altLang="ko-KR" dirty="0"/>
          </a:p>
          <a:p>
            <a:pPr lvl="1"/>
            <a:r>
              <a:rPr lang="ko-KR" altLang="ko-KR" b="1" dirty="0" err="1"/>
              <a:t>파이썬은</a:t>
            </a:r>
            <a:r>
              <a:rPr lang="ko-KR" altLang="ko-KR" b="1" dirty="0"/>
              <a:t> 들여쓰기로 구역</a:t>
            </a:r>
            <a:r>
              <a:rPr lang="ko-KR" altLang="en-US" b="1" dirty="0"/>
              <a:t>을 나눔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ko-KR" dirty="0"/>
              <a:t>들여쓰기는 스페이스</a:t>
            </a:r>
            <a:r>
              <a:rPr lang="en-US" altLang="ko-KR" dirty="0"/>
              <a:t>(Space)</a:t>
            </a:r>
            <a:r>
              <a:rPr lang="ko-KR" altLang="ko-KR" dirty="0"/>
              <a:t>나 탭</a:t>
            </a:r>
            <a:r>
              <a:rPr lang="en-US" altLang="ko-KR" dirty="0"/>
              <a:t>(Tab) </a:t>
            </a:r>
            <a:r>
              <a:rPr lang="ko-KR" altLang="ko-KR" dirty="0"/>
              <a:t>둘 다 사용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ko-KR" dirty="0" err="1"/>
              <a:t>파이썬을</a:t>
            </a:r>
            <a:r>
              <a:rPr lang="ko-KR" altLang="ko-KR" dirty="0"/>
              <a:t> 만든 </a:t>
            </a:r>
            <a:r>
              <a:rPr lang="ko-KR" altLang="ko-KR" dirty="0" err="1"/>
              <a:t>귀도는</a:t>
            </a:r>
            <a:r>
              <a:rPr lang="ko-KR" altLang="ko-KR" dirty="0"/>
              <a:t> </a:t>
            </a:r>
            <a:r>
              <a:rPr lang="en-US" altLang="ko-KR" dirty="0"/>
              <a:t>PEP(Python Enhancement Proposals)-8</a:t>
            </a:r>
            <a:r>
              <a:rPr lang="ko-KR" altLang="ko-KR" dirty="0"/>
              <a:t>에서 </a:t>
            </a:r>
            <a:r>
              <a:rPr lang="ko-KR" altLang="ko-KR" dirty="0">
                <a:solidFill>
                  <a:srgbClr val="FF0000"/>
                </a:solidFill>
              </a:rPr>
              <a:t>스페이스</a:t>
            </a:r>
            <a:r>
              <a:rPr lang="en-US" altLang="ko-KR" dirty="0">
                <a:solidFill>
                  <a:srgbClr val="FF0000"/>
                </a:solidFill>
              </a:rPr>
              <a:t> 4</a:t>
            </a:r>
            <a:r>
              <a:rPr lang="ko-KR" altLang="ko-KR" dirty="0">
                <a:solidFill>
                  <a:srgbClr val="FF0000"/>
                </a:solidFill>
              </a:rPr>
              <a:t>칸</a:t>
            </a:r>
            <a:r>
              <a:rPr lang="ko-KR" altLang="ko-KR" dirty="0"/>
              <a:t>을 사용할 것을 권</a:t>
            </a:r>
            <a:r>
              <a:rPr lang="ko-KR" altLang="en-US" dirty="0"/>
              <a:t>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ko-KR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278278" y="261435"/>
            <a:ext cx="10092643" cy="57626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흐름 제어를 시작하기 전에 </a:t>
            </a:r>
            <a:r>
              <a:rPr lang="en-US" altLang="ko-KR" sz="3200" dirty="0"/>
              <a:t>- </a:t>
            </a:r>
            <a:r>
              <a:rPr lang="ko-KR" altLang="ko-KR" sz="3200" dirty="0"/>
              <a:t>코드블록과 들여쓰기</a:t>
            </a:r>
            <a:endParaRPr lang="ko-KR" altLang="en-US" sz="14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2700337"/>
            <a:ext cx="8077200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a == 3: # a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과 같다면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삼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三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print('Three')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삼이 아님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</p:txBody>
      </p:sp>
      <p:sp>
        <p:nvSpPr>
          <p:cNvPr id="11" name="오른쪽 중괄호 10"/>
          <p:cNvSpPr/>
          <p:nvPr/>
        </p:nvSpPr>
        <p:spPr>
          <a:xfrm>
            <a:off x="5410934" y="3162296"/>
            <a:ext cx="333375" cy="8763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4400"/>
          </a:p>
        </p:txBody>
      </p:sp>
      <p:sp>
        <p:nvSpPr>
          <p:cNvPr id="12" name="오른쪽 중괄호 11"/>
          <p:cNvSpPr/>
          <p:nvPr/>
        </p:nvSpPr>
        <p:spPr>
          <a:xfrm>
            <a:off x="5457826" y="4357678"/>
            <a:ext cx="333375" cy="123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Text Box 8"/>
          <p:cNvSpPr txBox="1"/>
          <p:nvPr/>
        </p:nvSpPr>
        <p:spPr>
          <a:xfrm>
            <a:off x="5877658" y="3190870"/>
            <a:ext cx="1208942" cy="68394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kern="100">
                <a:ea typeface="맑은 고딕" panose="020B0503020000020004" pitchFamily="50" charset="-127"/>
                <a:cs typeface="Times New Roman" panose="02020603050405020304" pitchFamily="18" charset="0"/>
              </a:rPr>
              <a:t>코드</a:t>
            </a:r>
            <a:r>
              <a:rPr lang="ko-KR" altLang="en-US" strike="sngStrike" kern="100">
                <a:solidFill>
                  <a:srgbClr val="FF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>
                <a:ea typeface="맑은 고딕" panose="020B0503020000020004" pitchFamily="50" charset="-127"/>
                <a:cs typeface="Times New Roman" panose="02020603050405020304" pitchFamily="18" charset="0"/>
              </a:rPr>
              <a:t>블록</a:t>
            </a:r>
          </a:p>
        </p:txBody>
      </p:sp>
      <p:sp>
        <p:nvSpPr>
          <p:cNvPr id="14" name="Text Box 9"/>
          <p:cNvSpPr txBox="1"/>
          <p:nvPr/>
        </p:nvSpPr>
        <p:spPr>
          <a:xfrm>
            <a:off x="5877658" y="4224327"/>
            <a:ext cx="1208942" cy="3048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latinLnBrk="1">
              <a:spcAft>
                <a:spcPts val="0"/>
              </a:spcAft>
              <a:defRPr sz="18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코드 블록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362200" y="3276600"/>
            <a:ext cx="4572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362200" y="3581400"/>
            <a:ext cx="4572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2200" y="3874814"/>
            <a:ext cx="4572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62200" y="4481502"/>
            <a:ext cx="4572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91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ko-KR" dirty="0"/>
              <a:t>두 </a:t>
            </a:r>
            <a:r>
              <a:rPr lang="ko-KR" altLang="ko-KR" dirty="0" err="1"/>
              <a:t>피연산자를</a:t>
            </a:r>
            <a:r>
              <a:rPr lang="ko-KR" altLang="ko-KR" dirty="0"/>
              <a:t> 비교하는 연산자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다음 표와 같이 </a:t>
            </a:r>
            <a:r>
              <a:rPr lang="en-US" altLang="ko-KR" dirty="0"/>
              <a:t>6</a:t>
            </a:r>
            <a:r>
              <a:rPr lang="ko-KR" altLang="en-US" dirty="0"/>
              <a:t>가지를 제공</a:t>
            </a:r>
            <a:endParaRPr lang="ko-KR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10339386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흐름 제어를 시작하기 전에 </a:t>
            </a:r>
            <a:r>
              <a:rPr lang="en-US" altLang="ko-KR" dirty="0"/>
              <a:t>- </a:t>
            </a:r>
            <a:r>
              <a:rPr lang="ko-KR" altLang="ko-KR" dirty="0"/>
              <a:t>비교 연산자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362200" y="2133600"/>
          <a:ext cx="7772400" cy="4297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8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연산자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==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양쪽에 위치한 </a:t>
                      </a:r>
                      <a:r>
                        <a:rPr lang="ko-KR" sz="1200" kern="100" dirty="0" err="1">
                          <a:effectLst/>
                        </a:rPr>
                        <a:t>피연산자가</a:t>
                      </a:r>
                      <a:r>
                        <a:rPr lang="ko-KR" sz="1200" kern="100" dirty="0">
                          <a:effectLst/>
                        </a:rPr>
                        <a:t> 서로 같으면 </a:t>
                      </a:r>
                      <a:r>
                        <a:rPr lang="en-US" sz="1200" kern="100" dirty="0">
                          <a:effectLst/>
                        </a:rPr>
                        <a:t>True, </a:t>
                      </a:r>
                      <a:r>
                        <a:rPr lang="ko-KR" sz="1200" kern="100" dirty="0">
                          <a:effectLst/>
                        </a:rPr>
                        <a:t>그렇지 않으면 </a:t>
                      </a:r>
                      <a:r>
                        <a:rPr lang="en-US" sz="1200" kern="100" dirty="0">
                          <a:effectLst/>
                        </a:rPr>
                        <a:t>False</a:t>
                      </a:r>
                      <a:r>
                        <a:rPr lang="ko-KR" sz="1200" kern="100" dirty="0">
                          <a:effectLst/>
                        </a:rPr>
                        <a:t>입니다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= 30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== 30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True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== 40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False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!=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양쪽에 위치한 </a:t>
                      </a:r>
                      <a:r>
                        <a:rPr lang="ko-KR" sz="1200" kern="100" dirty="0" err="1">
                          <a:effectLst/>
                        </a:rPr>
                        <a:t>피연산자가</a:t>
                      </a:r>
                      <a:r>
                        <a:rPr lang="ko-KR" sz="1200" kern="100" dirty="0">
                          <a:effectLst/>
                        </a:rPr>
                        <a:t> 서로 다르면 </a:t>
                      </a:r>
                      <a:r>
                        <a:rPr lang="en-US" sz="1200" kern="100" dirty="0">
                          <a:effectLst/>
                        </a:rPr>
                        <a:t>True, </a:t>
                      </a:r>
                      <a:r>
                        <a:rPr lang="ko-KR" sz="1200" kern="100" dirty="0">
                          <a:effectLst/>
                        </a:rPr>
                        <a:t>그렇지 않으면 </a:t>
                      </a:r>
                      <a:r>
                        <a:rPr lang="en-US" sz="1200" kern="100" dirty="0">
                          <a:effectLst/>
                        </a:rPr>
                        <a:t>False</a:t>
                      </a:r>
                      <a:r>
                        <a:rPr lang="ko-KR" sz="1200" kern="100" dirty="0">
                          <a:effectLst/>
                        </a:rPr>
                        <a:t>입니다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= '</a:t>
                      </a:r>
                      <a:r>
                        <a:rPr lang="ko-KR" sz="1200" kern="100" dirty="0">
                          <a:effectLst/>
                        </a:rPr>
                        <a:t>안녕</a:t>
                      </a:r>
                      <a:r>
                        <a:rPr lang="en-US" sz="1200" kern="100" dirty="0">
                          <a:effectLst/>
                        </a:rPr>
                        <a:t>'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!= '</a:t>
                      </a:r>
                      <a:r>
                        <a:rPr lang="ko-KR" sz="1200" kern="100" dirty="0">
                          <a:effectLst/>
                        </a:rPr>
                        <a:t>안녕</a:t>
                      </a:r>
                      <a:r>
                        <a:rPr lang="en-US" sz="1200" kern="100" dirty="0">
                          <a:effectLst/>
                        </a:rPr>
                        <a:t>'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False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!= 'Hello'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True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왼쪽에 위치한 </a:t>
                      </a:r>
                      <a:r>
                        <a:rPr lang="ko-KR" sz="1200" kern="100" dirty="0" err="1">
                          <a:effectLst/>
                        </a:rPr>
                        <a:t>피연산자가</a:t>
                      </a:r>
                      <a:r>
                        <a:rPr lang="ko-KR" sz="1200" kern="100" dirty="0">
                          <a:effectLst/>
                        </a:rPr>
                        <a:t> 오른쪽 </a:t>
                      </a:r>
                      <a:r>
                        <a:rPr lang="ko-KR" sz="1200" kern="100" dirty="0" err="1">
                          <a:effectLst/>
                        </a:rPr>
                        <a:t>피연산자보다</a:t>
                      </a:r>
                      <a:r>
                        <a:rPr lang="ko-KR" sz="1200" kern="100" dirty="0">
                          <a:effectLst/>
                        </a:rPr>
                        <a:t> 크면 </a:t>
                      </a:r>
                      <a:r>
                        <a:rPr lang="en-US" sz="1200" kern="100" dirty="0">
                          <a:effectLst/>
                        </a:rPr>
                        <a:t>True, </a:t>
                      </a:r>
                      <a:r>
                        <a:rPr lang="ko-KR" sz="1200" kern="100" dirty="0">
                          <a:effectLst/>
                        </a:rPr>
                        <a:t>그렇지 않으면 </a:t>
                      </a:r>
                      <a:r>
                        <a:rPr lang="en-US" sz="1200" kern="100" dirty="0">
                          <a:effectLst/>
                        </a:rPr>
                        <a:t>False</a:t>
                      </a:r>
                      <a:r>
                        <a:rPr lang="ko-KR" sz="1200" kern="100" dirty="0">
                          <a:effectLst/>
                        </a:rPr>
                        <a:t>입니다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= 30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&gt; 20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True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&gt;&gt;&gt; a &gt; 40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False 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23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359128" y="305526"/>
            <a:ext cx="11515043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흐름 제어를 시작하기 전에 </a:t>
            </a:r>
            <a:r>
              <a:rPr lang="en-US" altLang="ko-KR" dirty="0"/>
              <a:t>- </a:t>
            </a:r>
            <a:r>
              <a:rPr lang="ko-KR" altLang="ko-KR" dirty="0"/>
              <a:t>비교 연산자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362200" y="1143000"/>
          <a:ext cx="7772400" cy="539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8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연산자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endParaRPr lang="ko-KR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왼쪽에 위치한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피연산자가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오른쪽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피연산자보다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크거나 같으면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그렇지 않으면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입니다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30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&gt;= 20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&gt;= 30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&gt;= 40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 </a:t>
                      </a:r>
                      <a:endParaRPr lang="ko-KR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왼쪽에 위치한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피연산자가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오른쪽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피연산자보다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그렇지 않으면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입니다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30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&lt; 40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&lt; 20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 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endParaRPr lang="ko-KR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왼쪽에 위치한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피연산자가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오른쪽 </a:t>
                      </a:r>
                      <a:r>
                        <a:rPr lang="ko-KR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피연산자보다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작거나 같으면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그렇지 않으면 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입니다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30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&lt;= 40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&lt;= 30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&lt;= 20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3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ko-KR" dirty="0"/>
              <a:t>소프트웨어</a:t>
            </a:r>
            <a:r>
              <a:rPr lang="en-US" altLang="ko-KR" dirty="0"/>
              <a:t> ≒ </a:t>
            </a:r>
            <a:r>
              <a:rPr lang="ko-KR" altLang="ko-KR" dirty="0"/>
              <a:t>컴퓨터가 할 일의 목록</a:t>
            </a:r>
            <a:endParaRPr lang="en-US" altLang="ko-KR" dirty="0"/>
          </a:p>
          <a:p>
            <a:pPr lvl="1"/>
            <a:r>
              <a:rPr lang="ko-KR" altLang="ko-KR" dirty="0"/>
              <a:t>프로그래머가 컴퓨터에게 할 일의 목록을 내주면</a:t>
            </a:r>
            <a:r>
              <a:rPr lang="en-US" altLang="ko-KR" dirty="0"/>
              <a:t>, </a:t>
            </a:r>
            <a:r>
              <a:rPr lang="ko-KR" altLang="ko-KR" dirty="0"/>
              <a:t>컴퓨터는 소프트웨어에 기록되어 있는 목록을 보고 그대로 수행</a:t>
            </a:r>
            <a:endParaRPr lang="en-US" altLang="ko-KR" dirty="0"/>
          </a:p>
          <a:p>
            <a:pPr lvl="1"/>
            <a:r>
              <a:rPr lang="ko-KR" altLang="ko-KR" dirty="0"/>
              <a:t>프로그래밍에서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ko-KR" dirty="0">
                <a:solidFill>
                  <a:srgbClr val="FF0000"/>
                </a:solidFill>
              </a:rPr>
              <a:t>흐름</a:t>
            </a:r>
            <a:r>
              <a:rPr lang="en-US" altLang="ko-KR" dirty="0">
                <a:solidFill>
                  <a:srgbClr val="FF0000"/>
                </a:solidFill>
              </a:rPr>
              <a:t>(Flow)”</a:t>
            </a:r>
            <a:r>
              <a:rPr lang="ko-KR" altLang="en-US" dirty="0">
                <a:solidFill>
                  <a:srgbClr val="FF0000"/>
                </a:solidFill>
              </a:rPr>
              <a:t>은 </a:t>
            </a:r>
            <a:r>
              <a:rPr lang="ko-KR" altLang="ko-KR" dirty="0">
                <a:solidFill>
                  <a:srgbClr val="FF0000"/>
                </a:solidFill>
              </a:rPr>
              <a:t>컴퓨터에서 내려지는 명령의 순서</a:t>
            </a:r>
            <a:r>
              <a:rPr lang="ko-KR" altLang="ko-KR" dirty="0"/>
              <a:t>를 가리키는 말</a:t>
            </a:r>
            <a:endParaRPr lang="en-US" altLang="ko-KR" dirty="0"/>
          </a:p>
          <a:p>
            <a:pPr lvl="1"/>
            <a:r>
              <a:rPr lang="ko-KR" altLang="ko-KR" dirty="0"/>
              <a:t>프로그램의 흐름을 가르는 문장</a:t>
            </a:r>
            <a:r>
              <a:rPr lang="en-US" altLang="ko-KR" dirty="0"/>
              <a:t> : </a:t>
            </a:r>
            <a:r>
              <a:rPr lang="ko-KR" altLang="ko-KR" dirty="0"/>
              <a:t>나눌 분</a:t>
            </a:r>
            <a:r>
              <a:rPr lang="en-US" altLang="ko-KR" dirty="0"/>
              <a:t>(</a:t>
            </a:r>
            <a:r>
              <a:rPr lang="ko-KR" altLang="ko-KR" dirty="0"/>
              <a:t>分</a:t>
            </a:r>
            <a:r>
              <a:rPr lang="en-US" altLang="ko-KR" dirty="0"/>
              <a:t>), </a:t>
            </a:r>
            <a:r>
              <a:rPr lang="ko-KR" altLang="ko-KR" dirty="0"/>
              <a:t>갈림길 기</a:t>
            </a:r>
            <a:r>
              <a:rPr lang="en-US" altLang="ko-KR" dirty="0"/>
              <a:t>(</a:t>
            </a:r>
            <a:r>
              <a:rPr lang="ko-KR" altLang="ko-KR" dirty="0"/>
              <a:t>岐</a:t>
            </a:r>
            <a:r>
              <a:rPr lang="en-US" altLang="ko-KR" dirty="0"/>
              <a:t>), </a:t>
            </a:r>
            <a:r>
              <a:rPr lang="ko-KR" altLang="ko-KR" dirty="0" err="1"/>
              <a:t>분기문</a:t>
            </a:r>
            <a:endParaRPr lang="en-US" altLang="ko-KR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664029" y="184666"/>
            <a:ext cx="10515600" cy="1014214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분기문</a:t>
            </a:r>
            <a:endParaRPr lang="ko-KR" altLang="en-US" sz="4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2286000" y="3276600"/>
              <a:ext cx="7924800" cy="238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한 방향으로만 흐르는 </a:t>
                          </a:r>
                          <a:r>
                            <a:rPr lang="ko-KR" altLang="en-US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프로그램</a:t>
                          </a:r>
                          <a:endParaRPr lang="ko-KR" sz="1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조건에 의해 흐름이 나뉘는 </a:t>
                          </a:r>
                          <a:r>
                            <a:rPr lang="ko-KR" altLang="en-US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프로그램</a:t>
                          </a:r>
                          <a:endParaRPr lang="ko-KR" sz="1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에 사용자로부터 </a:t>
                          </a:r>
                          <a:r>
                            <a:rPr lang="ko-KR" altLang="ko-KR" sz="1800" kern="100" dirty="0" err="1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입력받은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 수를 저장하라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에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3÷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의 결과를 저장하라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와 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를 출력하라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에 사용자로부터 </a:t>
                          </a:r>
                          <a:r>
                            <a:rPr lang="ko-KR" altLang="ko-KR" sz="1800" kern="100" dirty="0" err="1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입력받은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 수를 저장하라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 algn="l" latinLnBrk="0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가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 0</a:t>
                          </a:r>
                          <a:r>
                            <a:rPr lang="ko-KR" altLang="ko-KR" sz="1800" b="1" kern="100" dirty="0">
                              <a:solidFill>
                                <a:srgbClr val="FFFF00"/>
                              </a:solidFill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이라면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 프로그램을 종료하고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ko-KR" altLang="ko-KR" sz="1800" b="1" kern="100" dirty="0">
                              <a:solidFill>
                                <a:srgbClr val="FFFF00"/>
                              </a:solidFill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그렇지 않으면</a:t>
                          </a:r>
                          <a:r>
                            <a:rPr lang="ko-KR" altLang="ko-KR" sz="1800" kern="100" dirty="0">
                              <a:solidFill>
                                <a:srgbClr val="FFFF00"/>
                              </a:solidFill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다음 명령을 수행하라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 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에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3÷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의 결과를 저장하라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 algn="just" latinLnBrk="1"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와 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ko-KR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를 출력하라</a:t>
                          </a:r>
                          <a:r>
                            <a:rPr lang="en-US" altLang="ko-KR" sz="1800" kern="100" dirty="0">
                              <a:effectLst/>
                              <a:latin typeface="맑은 고딕" panose="020B0503020000020004" pitchFamily="50" charset="-127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ko-KR" altLang="ko-KR" sz="1800" kern="100" dirty="0">
                            <a:effectLst/>
                            <a:latin typeface="맑은 고딕" panose="020B0503020000020004" pitchFamily="50" charset="-127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2286000" y="3276600"/>
              <a:ext cx="7924800" cy="238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한 방향으로만 흐르는 </a:t>
                          </a:r>
                          <a:r>
                            <a:rPr lang="ko-KR" altLang="en-US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프로그램</a:t>
                          </a:r>
                          <a:endParaRPr lang="ko-KR" sz="1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조건에 의해 흐름이 나뉘는 </a:t>
                          </a:r>
                          <a:r>
                            <a:rPr lang="ko-KR" altLang="en-US" sz="1800" b="1" kern="100" dirty="0">
                              <a:solidFill>
                                <a:srgbClr val="FFFFFF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프로그램</a:t>
                          </a:r>
                          <a:endParaRPr lang="ko-KR" sz="1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8" t="-19940" r="-100769" b="-5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308" t="-19940" r="-769" b="-5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6496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분기문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07135" y="1290248"/>
          <a:ext cx="8003664" cy="5034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01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2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한 방향으로만 흐르는 코드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조건에 의해 흐름이 나뉘는 코드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0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429000" y="1948249"/>
          <a:ext cx="1600200" cy="33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47698" imgH="2209907" progId="Visio.Drawing.15">
                  <p:embed/>
                </p:oleObj>
              </mc:Choice>
              <mc:Fallback>
                <p:oleObj name="Visio" r:id="rId2" imgW="1047698" imgH="2209907" progId="Visio.Drawing.15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948249"/>
                        <a:ext cx="1600200" cy="3344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7086600" y="1948250"/>
          <a:ext cx="2551670" cy="4223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76460" imgH="2790798" progId="Visio.Drawing.15">
                  <p:embed/>
                </p:oleObj>
              </mc:Choice>
              <mc:Fallback>
                <p:oleObj name="Visio" r:id="rId4" imgW="1676460" imgH="2790798" progId="Visio.Drawing.15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948250"/>
                        <a:ext cx="2551670" cy="4223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67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영어에서 </a:t>
            </a:r>
            <a:r>
              <a:rPr lang="en-US" altLang="ko-KR" sz="2400" dirty="0"/>
              <a:t>if</a:t>
            </a:r>
            <a:r>
              <a:rPr lang="ko-KR" altLang="en-US" sz="2400" dirty="0"/>
              <a:t>문 </a:t>
            </a:r>
            <a:r>
              <a:rPr lang="en-US" altLang="ko-KR" sz="2400" dirty="0"/>
              <a:t>“</a:t>
            </a:r>
            <a:r>
              <a:rPr lang="ko-KR" altLang="en-US" sz="2400" dirty="0"/>
              <a:t>만약 </a:t>
            </a:r>
            <a:r>
              <a:rPr lang="en-US" altLang="ko-KR" sz="2400" dirty="0"/>
              <a:t>~ </a:t>
            </a:r>
            <a:r>
              <a:rPr lang="ko-KR" altLang="en-US" sz="2400" dirty="0"/>
              <a:t>라면</a:t>
            </a:r>
            <a:r>
              <a:rPr lang="en-US" altLang="ko-KR" sz="2400" dirty="0"/>
              <a:t>＂</a:t>
            </a:r>
            <a:r>
              <a:rPr lang="ko-KR" altLang="en-US" sz="2400" dirty="0"/>
              <a:t>의 뜻</a:t>
            </a:r>
            <a:endParaRPr lang="en-US" altLang="ko-KR" sz="24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“</a:t>
            </a:r>
            <a:r>
              <a:rPr lang="ko-KR" altLang="ko-KR" sz="1800" b="1" dirty="0"/>
              <a:t>만약</a:t>
            </a:r>
            <a:r>
              <a:rPr lang="ko-KR" altLang="ko-KR" sz="1800" dirty="0"/>
              <a:t> </a:t>
            </a:r>
            <a:r>
              <a:rPr lang="ko-KR" altLang="ko-KR" sz="1800" dirty="0" err="1"/>
              <a:t>입력받은</a:t>
            </a:r>
            <a:r>
              <a:rPr lang="ko-KR" altLang="ko-KR" sz="1800" dirty="0"/>
              <a:t> 수 </a:t>
            </a:r>
            <a:r>
              <a:rPr lang="en-US" altLang="ko-KR" sz="1800" dirty="0"/>
              <a:t>a</a:t>
            </a:r>
            <a:r>
              <a:rPr lang="ko-KR" altLang="ko-KR" sz="1800" dirty="0"/>
              <a:t>가 </a:t>
            </a:r>
            <a:r>
              <a:rPr lang="en-US" altLang="ko-KR" sz="1800" dirty="0"/>
              <a:t>0</a:t>
            </a:r>
            <a:r>
              <a:rPr lang="ko-KR" altLang="ko-KR" sz="1800" dirty="0"/>
              <a:t>이</a:t>
            </a:r>
            <a:r>
              <a:rPr lang="ko-KR" altLang="ko-KR" sz="1800" b="1" dirty="0"/>
              <a:t>라면</a:t>
            </a:r>
            <a:r>
              <a:rPr lang="en-US" altLang="ko-KR" sz="1800" dirty="0"/>
              <a:t>”</a:t>
            </a:r>
          </a:p>
          <a:p>
            <a:r>
              <a:rPr lang="en-US" altLang="ko-KR" sz="2400" dirty="0"/>
              <a:t>if</a:t>
            </a:r>
            <a:r>
              <a:rPr lang="ko-KR" altLang="ko-KR" sz="2400" dirty="0"/>
              <a:t>문의 조건은 참 아니면 거짓으로 평가될 수 있어야 </a:t>
            </a:r>
            <a:r>
              <a:rPr lang="ko-KR" altLang="en-US" sz="2400" dirty="0"/>
              <a:t>함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조건 뒤에 있는 콜론 </a:t>
            </a:r>
            <a:r>
              <a:rPr lang="en-US" altLang="ko-KR" sz="2400" dirty="0"/>
              <a:t>: </a:t>
            </a:r>
            <a:r>
              <a:rPr lang="ko-KR" altLang="en-US" sz="2400" dirty="0"/>
              <a:t>은 해당 조건이 참일 경우에 실행할 코드 블록을 위치시키기 위함임</a:t>
            </a:r>
            <a:r>
              <a:rPr lang="en-US" altLang="ko-KR" sz="2400" dirty="0"/>
              <a:t>. </a:t>
            </a:r>
          </a:p>
          <a:p>
            <a:r>
              <a:rPr lang="en-US" altLang="ko-KR" sz="2400" b="1" dirty="0"/>
              <a:t>else</a:t>
            </a:r>
            <a:r>
              <a:rPr lang="ko-KR" altLang="en-US" sz="2400" dirty="0"/>
              <a:t> 절로 코드가 흐르는 경우는 </a:t>
            </a:r>
            <a:r>
              <a:rPr lang="en-US" altLang="ko-KR" sz="2400" dirty="0"/>
              <a:t>if</a:t>
            </a:r>
            <a:r>
              <a:rPr lang="ko-KR" altLang="en-US" sz="2400" dirty="0"/>
              <a:t>절의 조건이 거짓으로 평가되었을 때</a:t>
            </a:r>
            <a:endParaRPr lang="ko-KR" altLang="ko-KR" sz="24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3364524"/>
            <a:ext cx="8077200" cy="25545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명령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명령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….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명령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명령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… </a:t>
            </a:r>
          </a:p>
        </p:txBody>
      </p:sp>
      <p:sp>
        <p:nvSpPr>
          <p:cNvPr id="19" name="사각형 설명선 18"/>
          <p:cNvSpPr/>
          <p:nvPr/>
        </p:nvSpPr>
        <p:spPr>
          <a:xfrm>
            <a:off x="3952876" y="3352801"/>
            <a:ext cx="4257675" cy="545123"/>
          </a:xfrm>
          <a:prstGeom prst="wedgeRectCallout">
            <a:avLst>
              <a:gd name="adj1" fmla="val -62977"/>
              <a:gd name="adj2" fmla="val 3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if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뒤에 흐름을 가를 조건이 위치하고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 뒤에 콜론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옵니다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4152900" y="3974123"/>
            <a:ext cx="4229100" cy="878206"/>
          </a:xfrm>
          <a:prstGeom prst="wedgeRectCallout">
            <a:avLst>
              <a:gd name="adj1" fmla="val -61125"/>
              <a:gd name="adj2" fmla="val -353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뒤에는 들여쓰기로 이루어진 코드블록이 옵니다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코드블록은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if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문의 조건이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True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일 경우 실행됩니다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4191000" y="4964723"/>
            <a:ext cx="4248150" cy="1105474"/>
          </a:xfrm>
          <a:prstGeom prst="wedgeRectCallout">
            <a:avLst>
              <a:gd name="adj1" fmla="val -67329"/>
              <a:gd name="adj2" fmla="val -603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if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문의 조건을 충족하지 않을 때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즉 조건 평가의 결과가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False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일 때의 흐름은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else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향합니다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else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뒤에도 코드블록이 오므로 콜론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위치해야 합니다</a:t>
            </a:r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9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: 06/ifelse.py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lvl="1"/>
            <a:r>
              <a:rPr lang="ko-KR" altLang="en-US" b="1" dirty="0"/>
              <a:t>실행 결과</a:t>
            </a:r>
            <a:r>
              <a:rPr lang="en-US" altLang="ko-KR" b="1" dirty="0"/>
              <a:t>	</a:t>
            </a:r>
            <a:endParaRPr lang="ko-KR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371600"/>
            <a:ext cx="8382000" cy="181588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a =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(input())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a == 0 : 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print('0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은 나눗셈에 이용할 수 없습니다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 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print('3 /', a, '=', 3/a)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286000" y="3863876"/>
            <a:ext cx="8058443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&gt;ifelse.py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은 나눗셈에 이용할 수 없습니다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&gt;ifelse.py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12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 / 12 = 0.25</a:t>
            </a:r>
          </a:p>
        </p:txBody>
      </p:sp>
    </p:spTree>
    <p:extLst>
      <p:ext uri="{BB962C8B-B14F-4D97-AF65-F5344CB8AC3E}">
        <p14:creationId xmlns:p14="http://schemas.microsoft.com/office/powerpoint/2010/main" val="5467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: 06/if.py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pPr lvl="1"/>
            <a:r>
              <a:rPr lang="ko-KR" altLang="en-US" sz="1800" b="1" dirty="0"/>
              <a:t>실행 결과</a:t>
            </a:r>
            <a:r>
              <a:rPr lang="en-US" altLang="ko-KR" sz="1800" b="1" dirty="0"/>
              <a:t>	</a:t>
            </a:r>
            <a:endParaRPr lang="ko-KR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1"/>
            <a:ext cx="8382000" cy="25545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import sys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a =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(input())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a == 0: # if not a: 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와 동일한 코드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print('0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은 나눗셈에 이용할 수 없습니다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sys.exit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(0)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print('3 /', a, '=', 3/a)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286000" y="4191000"/>
            <a:ext cx="8058443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은 나눗셈에 이용할 수 없습니다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8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 / 8 = 0.375</a:t>
            </a:r>
          </a:p>
        </p:txBody>
      </p:sp>
    </p:spTree>
    <p:extLst>
      <p:ext uri="{BB962C8B-B14F-4D97-AF65-F5344CB8AC3E}">
        <p14:creationId xmlns:p14="http://schemas.microsoft.com/office/powerpoint/2010/main" val="85225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여러 개의 조건을 다룰 때는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1800" b="1" dirty="0"/>
              <a:t>if</a:t>
            </a:r>
            <a:r>
              <a:rPr lang="ko-KR" altLang="en-US" sz="1800" b="1" dirty="0"/>
              <a:t>와 함께 </a:t>
            </a:r>
            <a:r>
              <a:rPr lang="en-US" altLang="ko-KR" sz="1800" b="1" dirty="0" err="1"/>
              <a:t>elif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절 사용  </a:t>
            </a:r>
            <a:endParaRPr lang="ko-KR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1752601"/>
            <a:ext cx="8077200" cy="470898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</a:t>
            </a:r>
          </a:p>
          <a:p>
            <a:pPr algn="just" latinLnBrk="1"/>
            <a:r>
              <a:rPr lang="en-US" altLang="ko-KR" dirty="0" err="1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</a:t>
            </a:r>
          </a:p>
          <a:p>
            <a:pPr algn="just" latinLnBrk="1"/>
            <a:r>
              <a:rPr lang="en-US" altLang="ko-KR" dirty="0" err="1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</a:t>
            </a:r>
          </a:p>
          <a:p>
            <a:pPr algn="just" latinLnBrk="1"/>
            <a:r>
              <a:rPr lang="en-US" altLang="ko-KR" dirty="0" err="1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  <a:p>
            <a:pPr algn="just" latinLnBrk="1"/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 </a:t>
            </a:r>
          </a:p>
        </p:txBody>
      </p:sp>
      <p:sp>
        <p:nvSpPr>
          <p:cNvPr id="17" name="사각형 설명선 16"/>
          <p:cNvSpPr/>
          <p:nvPr/>
        </p:nvSpPr>
        <p:spPr>
          <a:xfrm>
            <a:off x="4343400" y="1857376"/>
            <a:ext cx="3810000" cy="352425"/>
          </a:xfrm>
          <a:prstGeom prst="wedgeRectCallout">
            <a:avLst>
              <a:gd name="adj1" fmla="val -70727"/>
              <a:gd name="adj2" fmla="val -233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첫 번째 조건은 항상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if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시작합니다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4419600" y="2847976"/>
            <a:ext cx="3810000" cy="352425"/>
          </a:xfrm>
          <a:prstGeom prst="wedgeRectCallout">
            <a:avLst>
              <a:gd name="adj1" fmla="val -64440"/>
              <a:gd name="adj2" fmla="val -341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두 번째 조건부터는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elif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이용합니다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4352925" y="5591176"/>
            <a:ext cx="3810000" cy="352425"/>
          </a:xfrm>
          <a:prstGeom prst="wedgeRectCallout">
            <a:avLst>
              <a:gd name="adj1" fmla="val -78811"/>
              <a:gd name="adj2" fmla="val -36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마지막의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else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는 생략할 수 있습니다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2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: 06/ifelif.py</a:t>
            </a:r>
            <a:endParaRPr lang="ko-KR" altLang="ko-KR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325464"/>
            <a:ext cx="3962400" cy="47705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을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input()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print('Monday')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print('Tuesday')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print('Wednesday')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목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print('Thursday')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금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print('Friday')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토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print('Saturday')</a:t>
            </a:r>
          </a:p>
          <a:p>
            <a:pPr algn="just" latinLnBrk="1"/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dow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print('Sunday')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잘못 입력된 요일입니다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6156961" y="1295401"/>
            <a:ext cx="4267201" cy="477053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을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Monday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을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Wednesday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을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금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Friday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&gt;ifelif.py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요일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~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일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을 입력하세요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사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잘못 입력된 요일입니다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 bwMode="auto">
          <a:xfrm>
            <a:off x="5791200" y="838200"/>
            <a:ext cx="4038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dirty="0"/>
              <a:t>실행 결과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153386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리스트를 만들 때는 대괄호 </a:t>
            </a:r>
            <a:r>
              <a:rPr lang="en-US" altLang="ko-KR" sz="2000" dirty="0"/>
              <a:t>[</a:t>
            </a:r>
            <a:r>
              <a:rPr lang="ko-KR" altLang="ko-KR" sz="2000" dirty="0"/>
              <a:t>와 </a:t>
            </a:r>
            <a:r>
              <a:rPr lang="en-US" altLang="ko-KR" sz="2000" dirty="0"/>
              <a:t>]</a:t>
            </a:r>
            <a:r>
              <a:rPr lang="ko-KR" altLang="ko-KR" sz="2000" dirty="0"/>
              <a:t>를 사용</a:t>
            </a:r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1 (</a:t>
            </a:r>
            <a:r>
              <a:rPr lang="ko-KR" altLang="en-US" sz="2000" dirty="0"/>
              <a:t>문자열 입력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2 (</a:t>
            </a:r>
            <a:r>
              <a:rPr lang="ko-KR" altLang="en-US" sz="2000" dirty="0"/>
              <a:t>수 입력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00100" y="-63156"/>
            <a:ext cx="10515600" cy="1325563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726883"/>
            <a:ext cx="8382000" cy="28622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김개똥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박짱구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이멍충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김개똥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박짱구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이멍충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a[0]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김개똥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a[1]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박짱구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a[2]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  <a:r>
              <a:rPr lang="ko-KR" altLang="en-US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이멍충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7239000" y="1600200"/>
            <a:ext cx="3124200" cy="1028700"/>
          </a:xfrm>
          <a:prstGeom prst="wedgeRectCallout">
            <a:avLst>
              <a:gd name="adj1" fmla="val -64325"/>
              <a:gd name="adj2" fmla="val -1990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리스트를 만들 때는 대괄호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[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] 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사이에 데이터 또는 변수 목록을 입력</a:t>
            </a:r>
            <a:r>
              <a:rPr lang="en-US" altLang="ko-KR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데이터는 콤마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( , )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구분</a:t>
            </a:r>
            <a:r>
              <a:rPr lang="en-US" altLang="ko-KR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3962400" y="3260334"/>
            <a:ext cx="4191000" cy="1146884"/>
          </a:xfrm>
          <a:prstGeom prst="wedgeRectCallout">
            <a:avLst>
              <a:gd name="adj1" fmla="val -68854"/>
              <a:gd name="adj2" fmla="val -765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리스트는 문자열처럼 참조 연산이 가능</a:t>
            </a:r>
            <a:r>
              <a:rPr lang="en-US" altLang="ko-KR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리스트 이름 뒤에 대괄호를 붙이고 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] 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사이에 참조하고자 하는 첨자를 입력</a:t>
            </a:r>
            <a:r>
              <a:rPr lang="en-US" altLang="ko-KR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51892" y="5257801"/>
            <a:ext cx="8382000" cy="10156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[1, 2, 3, 4]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3, 4]</a:t>
            </a:r>
          </a:p>
        </p:txBody>
      </p:sp>
    </p:spTree>
    <p:extLst>
      <p:ext uri="{BB962C8B-B14F-4D97-AF65-F5344CB8AC3E}">
        <p14:creationId xmlns:p14="http://schemas.microsoft.com/office/powerpoint/2010/main" val="321495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: 06/ifif.py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pPr lvl="1"/>
            <a:r>
              <a:rPr lang="ko-KR" altLang="en-US" sz="1600" b="1" dirty="0"/>
              <a:t>실행 결과</a:t>
            </a:r>
            <a:r>
              <a:rPr lang="en-US" altLang="ko-KR" sz="1600" b="1" dirty="0"/>
              <a:t>	</a:t>
            </a:r>
            <a:endParaRPr lang="ko-KR" altLang="ko-KR" sz="16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0"/>
            <a:ext cx="8382000" cy="2893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a =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(input())</a:t>
            </a:r>
          </a:p>
          <a:p>
            <a:pPr algn="just" latinLnBrk="1"/>
            <a:endParaRPr lang="en-US" altLang="ko-KR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a &gt; 10: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if a % 2 == 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보다 큰 짝수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else: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보다 큰 홀수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       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if a % 2 == 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print('10 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짝수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else: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print('10 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홀수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286000" y="4572001"/>
            <a:ext cx="8058443" cy="203132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&gt;ifif.py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12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보다 큰 짝수</a:t>
            </a:r>
          </a:p>
          <a:p>
            <a:pPr algn="just" latinLnBrk="1"/>
            <a:endParaRPr lang="ko-KR" altLang="en-US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&gt;ifif.py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5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62200" y="2152015"/>
            <a:ext cx="2538428" cy="9650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24664" y="2313305"/>
            <a:ext cx="2174790" cy="26375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24664" y="2755189"/>
            <a:ext cx="2174790" cy="23978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4306886" y="1447801"/>
            <a:ext cx="2855914" cy="489585"/>
          </a:xfrm>
          <a:prstGeom prst="wedgeRectCallout">
            <a:avLst>
              <a:gd name="adj1" fmla="val -37537"/>
              <a:gd name="adj2" fmla="val 799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if a &gt; 10 : 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의 코드블록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5334000" y="2159636"/>
            <a:ext cx="4799240" cy="489585"/>
          </a:xfrm>
          <a:prstGeom prst="wedgeRectCallout">
            <a:avLst>
              <a:gd name="adj1" fmla="val -60336"/>
              <a:gd name="adj2" fmla="val 19793"/>
            </a:avLst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a &gt; 10 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이 참인 경우 </a:t>
            </a:r>
            <a:r>
              <a:rPr 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if a % 2 == 0:</a:t>
            </a:r>
            <a:r>
              <a:rPr lang="ko-KR" altLang="en-US" sz="16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의 코드블록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5340985" y="2634616"/>
            <a:ext cx="4799240" cy="489585"/>
          </a:xfrm>
          <a:prstGeom prst="wedgeRectCallout">
            <a:avLst>
              <a:gd name="adj1" fmla="val -60796"/>
              <a:gd name="adj2" fmla="val -21721"/>
            </a:avLst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a &gt; 10 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참인 경우 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else: 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코드블록</a:t>
            </a:r>
          </a:p>
        </p:txBody>
      </p:sp>
    </p:spTree>
    <p:extLst>
      <p:ext uri="{BB962C8B-B14F-4D97-AF65-F5344CB8AC3E}">
        <p14:creationId xmlns:p14="http://schemas.microsoft.com/office/powerpoint/2010/main" val="1212633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: 06/ifand.py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pPr lvl="1"/>
            <a:r>
              <a:rPr lang="ko-KR" altLang="en-US" sz="1600" b="1" dirty="0"/>
              <a:t>실행 결과</a:t>
            </a:r>
            <a:r>
              <a:rPr lang="en-US" altLang="ko-KR" sz="1600" b="1" dirty="0"/>
              <a:t>	</a:t>
            </a:r>
            <a:endParaRPr lang="ko-KR" altLang="ko-KR" sz="16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- if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1"/>
            <a:ext cx="8382000" cy="2462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a =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(input())</a:t>
            </a:r>
          </a:p>
          <a:p>
            <a:pPr algn="just" latinLnBrk="1"/>
            <a:endParaRPr lang="en-US" altLang="ko-KR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if a &gt; 10 and a % 2 == 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보다 큰 짝수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a &gt; 10 and a % 2 != 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보다 큰 홀수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        </a:t>
            </a:r>
          </a:p>
          <a:p>
            <a:pPr algn="just" latinLnBrk="1"/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a % 2 == 0 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짝수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else 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홀수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')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286000" y="4191001"/>
            <a:ext cx="8058443" cy="203132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&gt;ifand.py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홀수</a:t>
            </a:r>
          </a:p>
          <a:p>
            <a:pPr algn="just" latinLnBrk="1"/>
            <a:endParaRPr lang="ko-KR" altLang="en-US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&gt;ifand.py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수를 입력하세요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이하의 짝수</a:t>
            </a:r>
          </a:p>
        </p:txBody>
      </p:sp>
    </p:spTree>
    <p:extLst>
      <p:ext uri="{BB962C8B-B14F-4D97-AF65-F5344CB8AC3E}">
        <p14:creationId xmlns:p14="http://schemas.microsoft.com/office/powerpoint/2010/main" val="183953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반복문</a:t>
            </a:r>
            <a:endParaRPr lang="en-US" altLang="ko-KR" sz="2400" dirty="0"/>
          </a:p>
          <a:p>
            <a:pPr lvl="1"/>
            <a:r>
              <a:rPr lang="ko-KR" altLang="en-US" sz="1800" dirty="0"/>
              <a:t>프로그램의 흐름을 되풀이하는</a:t>
            </a:r>
            <a:r>
              <a:rPr lang="en-US" altLang="ko-KR" sz="1800" dirty="0"/>
              <a:t> </a:t>
            </a:r>
            <a:r>
              <a:rPr lang="ko-KR" altLang="en-US" sz="1800" dirty="0"/>
              <a:t>흐름 </a:t>
            </a:r>
            <a:r>
              <a:rPr lang="ko-KR" altLang="en-US" sz="1800" dirty="0" err="1"/>
              <a:t>제어문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 err="1"/>
              <a:t>루프문</a:t>
            </a:r>
            <a:r>
              <a:rPr lang="en-US" altLang="ko-KR" sz="1800" dirty="0"/>
              <a:t>(Loop Statement)</a:t>
            </a:r>
            <a:r>
              <a:rPr lang="ko-KR" altLang="en-US" sz="1800" dirty="0"/>
              <a:t>라고도 함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en-US" altLang="ko-KR" sz="2400" dirty="0"/>
              <a:t>while</a:t>
            </a:r>
            <a:r>
              <a:rPr lang="ko-KR" altLang="en-US" sz="2400" dirty="0"/>
              <a:t>문</a:t>
            </a:r>
            <a:endParaRPr lang="en-US" altLang="ko-KR" sz="2400" dirty="0"/>
          </a:p>
          <a:p>
            <a:pPr lvl="1"/>
            <a:r>
              <a:rPr lang="en-US" altLang="ko-KR" sz="1800" dirty="0"/>
              <a:t>while </a:t>
            </a:r>
            <a:r>
              <a:rPr lang="ko-KR" altLang="en-US" sz="1800" dirty="0"/>
              <a:t>키워드가 먼저 위치하고 그 다음에 조건이 위치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/>
              <a:t>조건 뒤에는 코드블록을 위치시키기 전에 콜론 </a:t>
            </a:r>
            <a:r>
              <a:rPr lang="en-US" altLang="ko-KR" sz="1800" dirty="0"/>
              <a:t>: </a:t>
            </a:r>
            <a:r>
              <a:rPr lang="ko-KR" altLang="en-US" sz="1800" dirty="0"/>
              <a:t>이 위치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while</a:t>
            </a:r>
            <a:r>
              <a:rPr lang="ko-KR" altLang="en-US" sz="1800" dirty="0"/>
              <a:t>이 영어로 “</a:t>
            </a:r>
            <a:r>
              <a:rPr lang="en-US" altLang="ko-KR" sz="1800" dirty="0"/>
              <a:t>~</a:t>
            </a:r>
            <a:r>
              <a:rPr lang="ko-KR" altLang="en-US" sz="1800" dirty="0"/>
              <a:t>하는 동안”이라는 뜻이므로 </a:t>
            </a:r>
            <a:r>
              <a:rPr lang="en-US" altLang="ko-KR" sz="1800" dirty="0"/>
              <a:t>while </a:t>
            </a:r>
            <a:r>
              <a:rPr lang="ko-KR" altLang="en-US" sz="1800" dirty="0"/>
              <a:t>코드를 읽을 때는 “조건이 참인 동안”이라고 해석</a:t>
            </a:r>
            <a:endParaRPr lang="en-US" altLang="ko-KR" sz="18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while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4549914"/>
            <a:ext cx="8077200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while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</p:txBody>
      </p:sp>
    </p:spTree>
    <p:extLst>
      <p:ext uri="{BB962C8B-B14F-4D97-AF65-F5344CB8AC3E}">
        <p14:creationId xmlns:p14="http://schemas.microsoft.com/office/powerpoint/2010/main" val="325324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: 06/</a:t>
            </a:r>
            <a:r>
              <a:rPr lang="en-US" altLang="ko-KR" b="1" dirty="0"/>
              <a:t>while</a:t>
            </a:r>
            <a:r>
              <a:rPr lang="en-US" altLang="ko-KR" dirty="0"/>
              <a:t>.py</a:t>
            </a:r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while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2133601" y="1778139"/>
          <a:ext cx="3124200" cy="3175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14835" imgH="2952586" progId="Visio.Drawing.15">
                  <p:embed/>
                </p:oleObj>
              </mc:Choice>
              <mc:Fallback>
                <p:oleObj name="Visio" r:id="rId2" imgW="2914835" imgH="2952586" progId="Visio.Drawing.15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1778139"/>
                        <a:ext cx="3124200" cy="3175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5943600" y="1371600"/>
            <a:ext cx="4419600" cy="230832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몇 번 반복할까요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: ')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limit =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(input())</a:t>
            </a:r>
          </a:p>
          <a:p>
            <a:pPr algn="just" latinLnBrk="1"/>
            <a:endParaRPr lang="en-US" altLang="ko-KR" sz="16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count = 0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while count &lt; limit: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count = count + 1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print('{0}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.'.format(count))    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반복이 종료되었습니다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6095446" y="4168676"/>
            <a:ext cx="4248997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&gt;while.py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몇 번 반복할까요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5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회 반복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반복이 종료되었습니다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</p:txBody>
      </p:sp>
      <p:sp>
        <p:nvSpPr>
          <p:cNvPr id="11" name="내용 개체 틀 5"/>
          <p:cNvSpPr txBox="1">
            <a:spLocks/>
          </p:cNvSpPr>
          <p:nvPr/>
        </p:nvSpPr>
        <p:spPr bwMode="auto">
          <a:xfrm>
            <a:off x="5715000" y="3706912"/>
            <a:ext cx="32004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실행결과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5250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무한 루프</a:t>
            </a:r>
            <a:endParaRPr lang="en-US" altLang="ko-KR" sz="2400" dirty="0"/>
          </a:p>
          <a:p>
            <a:pPr lvl="1"/>
            <a:r>
              <a:rPr lang="en-US" altLang="ko-KR" sz="1800" dirty="0"/>
              <a:t>while</a:t>
            </a:r>
            <a:r>
              <a:rPr lang="ko-KR" altLang="en-US" sz="1800" dirty="0"/>
              <a:t>문의 조건이 항상 참이 되는 루프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예제 </a:t>
            </a:r>
            <a:r>
              <a:rPr lang="en-US" altLang="ko-KR" sz="2400" dirty="0"/>
              <a:t>: 06/</a:t>
            </a:r>
            <a:r>
              <a:rPr lang="en-US" altLang="ko-KR" sz="2400" b="1" dirty="0"/>
              <a:t>while</a:t>
            </a:r>
            <a:r>
              <a:rPr lang="en-US" altLang="ko-KR" sz="2400" dirty="0"/>
              <a:t>_infinite.py</a:t>
            </a:r>
          </a:p>
          <a:p>
            <a:pPr lvl="1"/>
            <a:endParaRPr lang="en-US" altLang="ko-KR" sz="18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while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1752600"/>
            <a:ext cx="8077200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while True:</a:t>
            </a:r>
          </a:p>
          <a:p>
            <a:pPr algn="just" latinLnBrk="1"/>
            <a:r>
              <a:rPr lang="en-US" altLang="ko-KR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코드블록</a:t>
            </a:r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2934832"/>
            <a:ext cx="4495800" cy="224676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while True: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계속할까요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[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] :')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answer = input()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if answer == 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계속합니다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elif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answer == 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break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else: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정상적인 답변이 아닙니다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.')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6629400" y="3812500"/>
            <a:ext cx="3715042" cy="28931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&gt;while_infinite.py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계속할까요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[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] :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계속합니다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계속할까요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[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] :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계속합니다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계속할까요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[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] 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yes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정상적인 답변이 아닙니다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반복을 계속할까요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? [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] :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아니오</a:t>
            </a:r>
          </a:p>
          <a:p>
            <a:pPr algn="just" latinLnBrk="1"/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반복이 종료되었습니다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 bwMode="auto">
          <a:xfrm>
            <a:off x="6629400" y="3273850"/>
            <a:ext cx="3200400" cy="506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실행결과</a:t>
            </a:r>
            <a:endParaRPr lang="en-US" altLang="ko-KR" dirty="0"/>
          </a:p>
        </p:txBody>
      </p:sp>
      <p:sp>
        <p:nvSpPr>
          <p:cNvPr id="11" name="사각형 설명선 10"/>
          <p:cNvSpPr/>
          <p:nvPr/>
        </p:nvSpPr>
        <p:spPr>
          <a:xfrm>
            <a:off x="6457071" y="2440901"/>
            <a:ext cx="2915529" cy="603785"/>
          </a:xfrm>
          <a:prstGeom prst="wedgeRectCallout">
            <a:avLst>
              <a:gd name="adj1" fmla="val -130551"/>
              <a:gd name="adj2" fmla="val 3447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break</a:t>
            </a:r>
            <a:r>
              <a:rPr lang="ko-KR" altLang="en-US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는 반복문의 실행을 취소</a:t>
            </a:r>
          </a:p>
        </p:txBody>
      </p:sp>
    </p:spTree>
    <p:extLst>
      <p:ext uri="{BB962C8B-B14F-4D97-AF65-F5344CB8AC3E}">
        <p14:creationId xmlns:p14="http://schemas.microsoft.com/office/powerpoint/2010/main" val="2934787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for</a:t>
            </a:r>
            <a:r>
              <a:rPr lang="ko-KR" altLang="en-US" sz="2000" dirty="0"/>
              <a:t>문은 조건을 평가하는 대신 </a:t>
            </a:r>
            <a:r>
              <a:rPr lang="ko-KR" altLang="en-US" sz="2000" dirty="0" err="1"/>
              <a:t>순서열을</a:t>
            </a:r>
            <a:r>
              <a:rPr lang="ko-KR" altLang="en-US" sz="2000" dirty="0"/>
              <a:t> 순회하다가 순서열의 끝에 도달하면 반복을 종료함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예제 </a:t>
            </a:r>
            <a:r>
              <a:rPr lang="en-US" altLang="ko-KR" sz="2000" dirty="0"/>
              <a:t>: 06/</a:t>
            </a:r>
            <a:r>
              <a:rPr lang="en-US" altLang="ko-KR" sz="2000" b="1" dirty="0"/>
              <a:t>for</a:t>
            </a:r>
            <a:r>
              <a:rPr lang="en-US" altLang="ko-KR" sz="2000" dirty="0"/>
              <a:t>.py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600" dirty="0"/>
              <a:t>실행 결과</a:t>
            </a:r>
            <a:endParaRPr lang="en-US" altLang="ko-KR" sz="16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for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2286000" y="1752600"/>
            <a:ext cx="8077200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b="1" dirty="0"/>
              <a:t>for</a:t>
            </a:r>
            <a:r>
              <a:rPr lang="en-US" altLang="ko-KR" dirty="0"/>
              <a:t> </a:t>
            </a:r>
            <a:r>
              <a:rPr lang="ko-KR" altLang="ko-KR" dirty="0"/>
              <a:t>반복변수 </a:t>
            </a:r>
            <a:r>
              <a:rPr lang="en-US" altLang="ko-KR" b="1" dirty="0"/>
              <a:t>in</a:t>
            </a:r>
            <a:r>
              <a:rPr lang="en-US" altLang="ko-KR" dirty="0"/>
              <a:t> </a:t>
            </a:r>
            <a:r>
              <a:rPr lang="ko-KR" altLang="ko-KR" dirty="0" err="1"/>
              <a:t>순서열</a:t>
            </a:r>
            <a:r>
              <a:rPr lang="en-US" altLang="ko-KR" dirty="0"/>
              <a:t>:</a:t>
            </a:r>
            <a:endParaRPr lang="ko-KR" altLang="ko-KR" dirty="0"/>
          </a:p>
          <a:p>
            <a:pPr latinLnBrk="1"/>
            <a:r>
              <a:rPr lang="en-US" altLang="ko-KR" dirty="0"/>
              <a:t>    </a:t>
            </a:r>
            <a:r>
              <a:rPr lang="ko-KR" altLang="ko-KR" dirty="0"/>
              <a:t>코드블록</a:t>
            </a:r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2133600" y="3254514"/>
            <a:ext cx="8382000" cy="70788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for 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(1, 2, 3) :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print(</a:t>
            </a:r>
            <a:r>
              <a:rPr lang="en-US" altLang="ko-KR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 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286000" y="4620162"/>
            <a:ext cx="8058443" cy="132343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&gt;for.py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5257800" y="3327960"/>
            <a:ext cx="4072732" cy="1171536"/>
          </a:xfrm>
          <a:prstGeom prst="wedgeRectCallout">
            <a:avLst>
              <a:gd name="adj1" fmla="val -59591"/>
              <a:gd name="adj2" fmla="val -395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변수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에는 매 반복마다 </a:t>
            </a:r>
            <a:r>
              <a:rPr lang="ko-KR" altLang="en-US" sz="16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튜플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(1, 2, 3)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요소들이 차례대로 복사됩니다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튜플의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길이는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이므로 이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for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문은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 반복을 수행합니다</a:t>
            </a:r>
            <a:r>
              <a:rPr lang="en-US" sz="16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90800" y="3296820"/>
            <a:ext cx="457200" cy="3607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971800" y="3276600"/>
            <a:ext cx="1143000" cy="360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3" idx="0"/>
            <a:endCxn id="19" idx="0"/>
          </p:cNvCxnSpPr>
          <p:nvPr/>
        </p:nvCxnSpPr>
        <p:spPr>
          <a:xfrm rot="16200000" flipH="1" flipV="1">
            <a:off x="3171240" y="2924760"/>
            <a:ext cx="20220" cy="723900"/>
          </a:xfrm>
          <a:prstGeom prst="bentConnector3">
            <a:avLst>
              <a:gd name="adj1" fmla="val -1130564"/>
            </a:avLst>
          </a:prstGeom>
          <a:ln>
            <a:solidFill>
              <a:srgbClr val="FFFF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733800" y="3276600"/>
            <a:ext cx="1143000" cy="360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52800" y="3276600"/>
            <a:ext cx="1143000" cy="3607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7" idx="0"/>
            <a:endCxn id="19" idx="0"/>
          </p:cNvCxnSpPr>
          <p:nvPr/>
        </p:nvCxnSpPr>
        <p:spPr>
          <a:xfrm rot="16200000" flipH="1" flipV="1">
            <a:off x="3552240" y="2543760"/>
            <a:ext cx="20220" cy="1485900"/>
          </a:xfrm>
          <a:prstGeom prst="bentConnector3">
            <a:avLst>
              <a:gd name="adj1" fmla="val -1130564"/>
            </a:avLst>
          </a:prstGeom>
          <a:ln>
            <a:solidFill>
              <a:srgbClr val="FFFF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0"/>
            <a:endCxn id="19" idx="0"/>
          </p:cNvCxnSpPr>
          <p:nvPr/>
        </p:nvCxnSpPr>
        <p:spPr>
          <a:xfrm rot="16200000" flipH="1" flipV="1">
            <a:off x="3361740" y="2734260"/>
            <a:ext cx="20220" cy="1104900"/>
          </a:xfrm>
          <a:prstGeom prst="bentConnector3">
            <a:avLst>
              <a:gd name="adj1" fmla="val -1130564"/>
            </a:avLst>
          </a:prstGeom>
          <a:ln>
            <a:solidFill>
              <a:srgbClr val="FFFF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24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800" dirty="0"/>
              <a:t>예제 </a:t>
            </a:r>
            <a:r>
              <a:rPr lang="en-US" altLang="ko-KR" sz="1800" dirty="0"/>
              <a:t>: 06/</a:t>
            </a:r>
            <a:r>
              <a:rPr lang="en-US" altLang="ko-KR" sz="1800" b="1" dirty="0"/>
              <a:t>for</a:t>
            </a:r>
            <a:r>
              <a:rPr lang="en-US" altLang="ko-KR" sz="1800" dirty="0"/>
              <a:t>_list.py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ko-KR" altLang="en-US" sz="1800" dirty="0"/>
              <a:t>실행 결과</a:t>
            </a:r>
            <a:r>
              <a:rPr lang="en-US" altLang="ko-KR" sz="1800" dirty="0"/>
              <a:t>	</a:t>
            </a:r>
          </a:p>
          <a:p>
            <a:pPr lvl="1"/>
            <a:endParaRPr lang="en-US" altLang="ko-KR" sz="1800" b="1" dirty="0"/>
          </a:p>
          <a:p>
            <a:pPr lvl="1"/>
            <a:endParaRPr lang="en-US" altLang="ko-KR" sz="1800" b="1" dirty="0"/>
          </a:p>
          <a:p>
            <a:r>
              <a:rPr lang="ko-KR" altLang="en-US" sz="1800" dirty="0"/>
              <a:t>예제 </a:t>
            </a:r>
            <a:r>
              <a:rPr lang="en-US" altLang="ko-KR" sz="1800" dirty="0"/>
              <a:t>: 06/</a:t>
            </a:r>
            <a:r>
              <a:rPr lang="en-US" altLang="ko-KR" sz="1800" b="1" dirty="0"/>
              <a:t>for</a:t>
            </a:r>
            <a:r>
              <a:rPr lang="en-US" altLang="ko-KR" sz="1800" dirty="0"/>
              <a:t>_string.py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ko-KR" altLang="en-US" sz="1800" dirty="0"/>
              <a:t>실행 결과</a:t>
            </a:r>
            <a:endParaRPr lang="en-US" altLang="ko-KR" sz="1800" dirty="0"/>
          </a:p>
          <a:p>
            <a:endParaRPr lang="ko-KR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for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95400"/>
            <a:ext cx="8382000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for s in ['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뇌를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자극하는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print(s) 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2286000" y="2170094"/>
            <a:ext cx="8058443" cy="830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&gt;for_list.py</a:t>
            </a:r>
          </a:p>
          <a:p>
            <a:pPr algn="just" latinLnBrk="1"/>
            <a:r>
              <a:rPr lang="ko-KR" altLang="en-US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뇌를</a:t>
            </a:r>
          </a:p>
          <a:p>
            <a:pPr algn="just" latinLnBrk="1"/>
            <a:r>
              <a:rPr lang="ko-KR" altLang="en-US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자극하는</a:t>
            </a:r>
          </a:p>
          <a:p>
            <a:pPr algn="just" latinLnBrk="1"/>
            <a:r>
              <a:rPr lang="ko-KR" altLang="en-US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endParaRPr lang="ko-KR" altLang="en-US" sz="12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</p:txBody>
      </p:sp>
      <p:sp>
        <p:nvSpPr>
          <p:cNvPr id="8" name="직사각형 2"/>
          <p:cNvSpPr>
            <a:spLocks noChangeArrowheads="1"/>
          </p:cNvSpPr>
          <p:nvPr/>
        </p:nvSpPr>
        <p:spPr bwMode="auto">
          <a:xfrm>
            <a:off x="1981200" y="3429000"/>
            <a:ext cx="8382000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for s in ['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뇌를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자극하는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']: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print(s) 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286000" y="4429542"/>
            <a:ext cx="8058443" cy="212365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&gt;for_string.py</a:t>
            </a:r>
            <a:endParaRPr lang="ko-KR" altLang="ko-KR" sz="11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뇌</a:t>
            </a:r>
          </a:p>
          <a:p>
            <a:pPr algn="just" latinLnBrk="1"/>
            <a:r>
              <a:rPr lang="ko-KR" altLang="ko-KR" sz="11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를</a:t>
            </a:r>
            <a:endParaRPr lang="ko-KR" altLang="ko-KR" sz="11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 </a:t>
            </a:r>
            <a:endParaRPr lang="ko-KR" altLang="ko-KR" sz="11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자</a:t>
            </a: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극</a:t>
            </a: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하</a:t>
            </a: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는</a:t>
            </a:r>
          </a:p>
          <a:p>
            <a:pPr algn="just" latinLnBrk="1"/>
            <a:r>
              <a:rPr lang="en-US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 </a:t>
            </a:r>
            <a:endParaRPr lang="ko-KR" altLang="ko-KR" sz="11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</a:t>
            </a: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</a:t>
            </a:r>
          </a:p>
          <a:p>
            <a:pPr algn="just" latinLnBrk="1"/>
            <a:r>
              <a:rPr lang="ko-KR" altLang="ko-KR" sz="11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썬</a:t>
            </a:r>
          </a:p>
        </p:txBody>
      </p:sp>
    </p:spTree>
    <p:extLst>
      <p:ext uri="{BB962C8B-B14F-4D97-AF65-F5344CB8AC3E}">
        <p14:creationId xmlns:p14="http://schemas.microsoft.com/office/powerpoint/2010/main" val="854378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800" dirty="0"/>
              <a:t>실습 </a:t>
            </a:r>
            <a:r>
              <a:rPr lang="en-US" altLang="ko-KR" sz="1800" dirty="0"/>
              <a:t>1 (range()  </a:t>
            </a:r>
            <a:r>
              <a:rPr lang="ko-KR" altLang="en-US" sz="1800" dirty="0"/>
              <a:t>함수</a:t>
            </a:r>
            <a:r>
              <a:rPr lang="en-US" altLang="ko-KR" sz="1800" dirty="0"/>
              <a:t>)</a:t>
            </a:r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실습 </a:t>
            </a:r>
            <a:r>
              <a:rPr lang="en-US" altLang="ko-KR" sz="1800" b="1" dirty="0"/>
              <a:t>2 (range() </a:t>
            </a:r>
            <a:r>
              <a:rPr lang="ko-KR" altLang="en-US" sz="1800" b="1" dirty="0"/>
              <a:t>함수</a:t>
            </a:r>
            <a:r>
              <a:rPr lang="en-US" altLang="ko-KR" sz="1800" b="1" dirty="0"/>
              <a:t>)</a:t>
            </a:r>
          </a:p>
          <a:p>
            <a:endParaRPr lang="ko-KR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for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0"/>
            <a:ext cx="8382000" cy="30469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for 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range(0, 5, 1):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print(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for 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range(0, 10, 2):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print(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6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8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124200" y="2025650"/>
            <a:ext cx="687070" cy="328930"/>
          </a:xfrm>
          <a:prstGeom prst="wedgeRectCallout">
            <a:avLst>
              <a:gd name="adj1" fmla="val 29024"/>
              <a:gd name="adj2" fmla="val -2104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시작값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3841115" y="2033270"/>
            <a:ext cx="687070" cy="328930"/>
          </a:xfrm>
          <a:prstGeom prst="wedgeRectCallout">
            <a:avLst>
              <a:gd name="adj1" fmla="val -46569"/>
              <a:gd name="adj2" fmla="val -2149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멈춤값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4579621" y="1871980"/>
            <a:ext cx="2326005" cy="328930"/>
          </a:xfrm>
          <a:prstGeom prst="wedgeRectCallout">
            <a:avLst>
              <a:gd name="adj1" fmla="val -71650"/>
              <a:gd name="adj2" fmla="val -154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연속하는 두수의 차</a:t>
            </a:r>
          </a:p>
        </p:txBody>
      </p:sp>
      <p:sp>
        <p:nvSpPr>
          <p:cNvPr id="15" name="직사각형 2"/>
          <p:cNvSpPr>
            <a:spLocks noChangeArrowheads="1"/>
          </p:cNvSpPr>
          <p:nvPr/>
        </p:nvSpPr>
        <p:spPr bwMode="auto">
          <a:xfrm>
            <a:off x="1981200" y="4876800"/>
            <a:ext cx="8382000" cy="156966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for 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range(0, 5):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print(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50430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800" dirty="0"/>
              <a:t>실습 </a:t>
            </a:r>
            <a:r>
              <a:rPr lang="en-US" altLang="ko-KR" sz="1800" dirty="0"/>
              <a:t>3 (range()  </a:t>
            </a:r>
            <a:r>
              <a:rPr lang="ko-KR" altLang="en-US" sz="1800" dirty="0"/>
              <a:t>함수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예제 </a:t>
            </a:r>
            <a:r>
              <a:rPr lang="en-US" altLang="ko-KR" sz="1800" dirty="0"/>
              <a:t>: 06/forfor.py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ko-KR" altLang="en-US" sz="1800" dirty="0"/>
              <a:t>실행 결과</a:t>
            </a:r>
            <a:r>
              <a:rPr lang="en-US" altLang="ko-KR" sz="1800" dirty="0"/>
              <a:t>:</a:t>
            </a:r>
          </a:p>
          <a:p>
            <a:endParaRPr lang="en-US" altLang="ko-KR" sz="1800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for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0"/>
            <a:ext cx="8382000" cy="156966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for 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range(5):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print(</a:t>
            </a:r>
            <a:r>
              <a:rPr lang="en-US" altLang="ko-KR" sz="12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  <a:p>
            <a:pPr algn="just" latinLnBrk="1"/>
            <a:r>
              <a:rPr lang="en-US" altLang="ko-KR" sz="1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1981200" y="3200401"/>
            <a:ext cx="8382000" cy="116955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for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range(1, 6):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for j in range(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 "*", end = "", )</a:t>
            </a:r>
          </a:p>
          <a:p>
            <a:pPr algn="just" latinLnBrk="1"/>
            <a:endParaRPr lang="en-US" altLang="ko-KR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  <a:cs typeface="맑은 고딕" panose="020B0503020000020004" pitchFamily="50" charset="-127"/>
            </a:endParaRP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print()</a:t>
            </a:r>
          </a:p>
        </p:txBody>
      </p:sp>
      <p:sp>
        <p:nvSpPr>
          <p:cNvPr id="16" name="직사각형 2"/>
          <p:cNvSpPr>
            <a:spLocks noChangeArrowheads="1"/>
          </p:cNvSpPr>
          <p:nvPr/>
        </p:nvSpPr>
        <p:spPr bwMode="auto">
          <a:xfrm>
            <a:off x="2286000" y="4895672"/>
            <a:ext cx="8058443" cy="138499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&gt;forfor.py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*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**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***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****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*****</a:t>
            </a:r>
          </a:p>
        </p:txBody>
      </p:sp>
      <p:sp>
        <p:nvSpPr>
          <p:cNvPr id="17" name="사각형 설명선 16"/>
          <p:cNvSpPr/>
          <p:nvPr/>
        </p:nvSpPr>
        <p:spPr>
          <a:xfrm>
            <a:off x="5513070" y="3580962"/>
            <a:ext cx="2245360" cy="533400"/>
          </a:xfrm>
          <a:prstGeom prst="wedgeRectCallout">
            <a:avLst>
              <a:gd name="adj1" fmla="val -73035"/>
              <a:gd name="adj2" fmla="val -144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end = “”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을 매개변수로 입력하면 줄바꿈을 출력하지 않습니다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3810000" y="4267200"/>
            <a:ext cx="2245360" cy="533400"/>
          </a:xfrm>
          <a:prstGeom prst="wedgeRectCallout">
            <a:avLst>
              <a:gd name="adj1" fmla="val -74664"/>
              <a:gd name="adj2" fmla="val -583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아무것도 입력하지 않으면 줄바꿈만 출력합니다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4876800" y="3142813"/>
            <a:ext cx="3379470" cy="343535"/>
          </a:xfrm>
          <a:prstGeom prst="wedgeRectCallout">
            <a:avLst>
              <a:gd name="adj1" fmla="val -60264"/>
              <a:gd name="adj2" fmla="val 79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바깥의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for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문에서 입력한 반복변수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i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가 멈춤값입니다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08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800" dirty="0"/>
              <a:t>실습 </a:t>
            </a:r>
            <a:r>
              <a:rPr lang="en-US" altLang="ko-KR" sz="1800" dirty="0"/>
              <a:t>4 (</a:t>
            </a:r>
            <a:r>
              <a:rPr lang="ko-KR" altLang="en-US" sz="1800" dirty="0" err="1"/>
              <a:t>딕셔너리</a:t>
            </a:r>
            <a:r>
              <a:rPr lang="ko-KR" altLang="en-US" sz="1800" dirty="0"/>
              <a:t> 요소 순회</a:t>
            </a:r>
            <a:r>
              <a:rPr lang="en-US" altLang="ko-KR" sz="1800" dirty="0"/>
              <a:t>)</a:t>
            </a:r>
            <a:endParaRPr lang="en-US" altLang="ko-KR" sz="1800" b="1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751014" y="82551"/>
            <a:ext cx="8535987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for</a:t>
            </a:r>
            <a:r>
              <a:rPr lang="ko-KR" altLang="en-US" dirty="0"/>
              <a:t>문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81200" y="1219200"/>
            <a:ext cx="8382000" cy="230832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{'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'www.apple.com',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'www.python.org',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'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': 'www.microsoft.com'}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for k, v in </a:t>
            </a:r>
            <a:r>
              <a:rPr lang="en-US" altLang="ko-KR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dic.items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():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print("{0} : {1}".format(k, v))</a:t>
            </a:r>
          </a:p>
          <a:p>
            <a:pPr algn="just" latinLnBrk="1"/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	</a:t>
            </a:r>
          </a:p>
          <a:p>
            <a:pPr algn="just" latinLnBrk="1"/>
            <a:r>
              <a:rPr lang="ko-KR" altLang="en-US" sz="16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파이썬</a:t>
            </a:r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www.python.org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애플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www.apple.com</a:t>
            </a:r>
          </a:p>
          <a:p>
            <a:pPr algn="just" latinLnBrk="1"/>
            <a:r>
              <a:rPr lang="ko-KR" altLang="en-US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마이크로소프트 </a:t>
            </a:r>
            <a:r>
              <a:rPr lang="en-US" altLang="ko-KR" sz="16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: www.microsoft.com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6629400" y="2209800"/>
            <a:ext cx="2819400" cy="762000"/>
          </a:xfrm>
          <a:prstGeom prst="wedgeRectCallout">
            <a:avLst>
              <a:gd name="adj1" fmla="val -75611"/>
              <a:gd name="adj2" fmla="val -504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튜플 언패킹을 통해</a:t>
            </a:r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k</a:t>
            </a:r>
            <a:r>
              <a:rPr lang="ko-KR" alt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 v</a:t>
            </a:r>
            <a:r>
              <a:rPr lang="ko-KR" alt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에는 각 요소의 키와 값이 할당됩니다</a:t>
            </a:r>
            <a:r>
              <a:rPr lang="en-US" sz="14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8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3 (</a:t>
            </a:r>
            <a:r>
              <a:rPr lang="ko-KR" altLang="en-US" sz="2000" dirty="0" err="1"/>
              <a:t>슬라이싱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4 (+ </a:t>
            </a:r>
            <a:r>
              <a:rPr lang="ko-KR" altLang="ko-KR" sz="2000" dirty="0"/>
              <a:t>연산자를 통한 리스트간의 결합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838200" y="-54017"/>
            <a:ext cx="10515600" cy="1325563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224676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[1, 2, 3, 4, 5, 6, 7, 8, 9, 10]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a[0:5]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3, 4, 5]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a[5:]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[6, 7, 8, 9, 10]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a[:3]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3]</a:t>
            </a: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51892" y="4267201"/>
            <a:ext cx="8382000" cy="132343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[1, 2, 3, 4]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b = [5, 6, 7]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+ b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3, 4, 5, 6, 7]</a:t>
            </a:r>
          </a:p>
        </p:txBody>
      </p:sp>
    </p:spTree>
    <p:extLst>
      <p:ext uri="{BB962C8B-B14F-4D97-AF65-F5344CB8AC3E}">
        <p14:creationId xmlns:p14="http://schemas.microsoft.com/office/powerpoint/2010/main" val="1555518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continue</a:t>
            </a:r>
          </a:p>
          <a:p>
            <a:pPr lvl="1"/>
            <a:r>
              <a:rPr lang="ko-KR" altLang="ko-KR" sz="1800" dirty="0" err="1"/>
              <a:t>반복문이</a:t>
            </a:r>
            <a:r>
              <a:rPr lang="ko-KR" altLang="ko-KR" sz="1800" dirty="0"/>
              <a:t> 실행하는 코드블록의 나머지 부분을 실행하지 않고 다음 반복으로 건너가도록 흐름을 조정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예제 </a:t>
            </a:r>
            <a:r>
              <a:rPr lang="en-US" altLang="ko-KR" sz="2400" dirty="0"/>
              <a:t>: 06/</a:t>
            </a:r>
            <a:r>
              <a:rPr lang="en-US" altLang="ko-KR" sz="2400" b="1" dirty="0"/>
              <a:t>continue</a:t>
            </a:r>
            <a:r>
              <a:rPr lang="en-US" altLang="ko-KR" sz="2400" dirty="0"/>
              <a:t>.py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ko-KR" altLang="en-US" sz="1800" dirty="0"/>
              <a:t>실행 결과</a:t>
            </a:r>
            <a:endParaRPr lang="en-US" altLang="ko-KR" sz="18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516278" y="167363"/>
            <a:ext cx="11311843" cy="57626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- continue</a:t>
            </a:r>
            <a:r>
              <a:rPr lang="ko-KR" altLang="ko-KR" dirty="0"/>
              <a:t>와</a:t>
            </a:r>
            <a:r>
              <a:rPr lang="en-US" altLang="ko-KR" dirty="0"/>
              <a:t> break</a:t>
            </a:r>
            <a:r>
              <a:rPr lang="ko-KR" altLang="ko-KR" dirty="0"/>
              <a:t>로 </a:t>
            </a:r>
            <a:r>
              <a:rPr lang="ko-KR" altLang="ko-KR" dirty="0" err="1"/>
              <a:t>반복문</a:t>
            </a:r>
            <a:r>
              <a:rPr lang="ko-KR" altLang="ko-KR" dirty="0"/>
              <a:t> 제어하기</a:t>
            </a:r>
            <a:endParaRPr lang="ko-KR" altLang="en-US" sz="20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2946240"/>
            <a:ext cx="8382000" cy="116955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for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in range(10):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if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% 2 == 1: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continue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286000" y="4630739"/>
            <a:ext cx="8058443" cy="138499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&gt;continue.py</a:t>
            </a:r>
          </a:p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4</a:t>
            </a:r>
          </a:p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6</a:t>
            </a:r>
          </a:p>
          <a:p>
            <a:pPr algn="just" latinLnBrk="1"/>
            <a:r>
              <a:rPr lang="fr-FR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8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4221481" y="2868930"/>
            <a:ext cx="3415665" cy="533400"/>
          </a:xfrm>
          <a:prstGeom prst="wedgeRectCallout">
            <a:avLst>
              <a:gd name="adj1" fmla="val -64468"/>
              <a:gd name="adj2" fmla="val 368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가 홀수일 때 코드블록의 나머지 부분을 실행하지 않고 다음 반복으로 바로 건너갑니다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4038601" y="3505200"/>
            <a:ext cx="3415665" cy="533400"/>
          </a:xfrm>
          <a:prstGeom prst="wedgeRectCallout">
            <a:avLst>
              <a:gd name="adj1" fmla="val -62200"/>
              <a:gd name="adj2" fmla="val -406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continue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가 실행되는 경우에는 이 코드는 실행되지 않습니다</a:t>
            </a:r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break</a:t>
            </a:r>
          </a:p>
          <a:p>
            <a:pPr lvl="1"/>
            <a:r>
              <a:rPr lang="ko-KR" altLang="ko-KR" sz="1800" dirty="0"/>
              <a:t>루프를 중단시키는 기능</a:t>
            </a:r>
            <a:r>
              <a:rPr lang="en-US" altLang="ko-KR" sz="1800" dirty="0"/>
              <a:t> </a:t>
            </a:r>
            <a:r>
              <a:rPr lang="ko-KR" altLang="en-US" sz="1800" dirty="0"/>
              <a:t>수행</a:t>
            </a:r>
            <a:endParaRPr lang="en-US" altLang="ko-KR" sz="1800" dirty="0"/>
          </a:p>
          <a:p>
            <a:r>
              <a:rPr lang="ko-KR" altLang="en-US" sz="2400" dirty="0"/>
              <a:t>예제 </a:t>
            </a:r>
            <a:r>
              <a:rPr lang="en-US" altLang="ko-KR" sz="2400" dirty="0"/>
              <a:t>: 06/</a:t>
            </a:r>
            <a:r>
              <a:rPr lang="en-US" altLang="ko-KR" sz="2400" b="1" dirty="0"/>
              <a:t>break</a:t>
            </a:r>
            <a:r>
              <a:rPr lang="en-US" altLang="ko-KR" sz="2400" dirty="0"/>
              <a:t>.py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ko-KR" altLang="en-US" sz="1800" dirty="0"/>
              <a:t>실행 결과</a:t>
            </a:r>
            <a:endParaRPr lang="en-US" altLang="ko-KR" sz="18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45144" y="82551"/>
            <a:ext cx="12046856" cy="576263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반복문</a:t>
            </a:r>
            <a:r>
              <a:rPr lang="ko-KR" altLang="en-US" sz="3600" dirty="0"/>
              <a:t> </a:t>
            </a:r>
            <a:r>
              <a:rPr lang="en-US" altLang="ko-KR" sz="3600" dirty="0"/>
              <a:t>- continue</a:t>
            </a:r>
            <a:r>
              <a:rPr lang="ko-KR" altLang="ko-KR" sz="3600" dirty="0"/>
              <a:t>와</a:t>
            </a:r>
            <a:r>
              <a:rPr lang="en-US" altLang="ko-KR" sz="3600" dirty="0"/>
              <a:t> break</a:t>
            </a:r>
            <a:r>
              <a:rPr lang="ko-KR" altLang="ko-KR" sz="3600" dirty="0"/>
              <a:t>로 </a:t>
            </a:r>
            <a:r>
              <a:rPr lang="ko-KR" altLang="ko-KR" sz="3600" dirty="0" err="1"/>
              <a:t>반복문</a:t>
            </a:r>
            <a:r>
              <a:rPr lang="ko-KR" altLang="ko-KR" sz="3600" dirty="0"/>
              <a:t> 제어하기</a:t>
            </a:r>
            <a:endParaRPr lang="ko-KR" altLang="en-US" sz="16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2298918"/>
            <a:ext cx="8382000" cy="181588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0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while(True):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 i+1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if 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== 1000: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print('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{0}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 됐습니다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 </a:t>
            </a:r>
            <a:r>
              <a:rPr lang="ko-KR" altLang="en-US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반복문을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중단합니다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.'.format(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))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break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    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   print(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2286000" y="4630739"/>
            <a:ext cx="8058443" cy="2031325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&gt;break.py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0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2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…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997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998</a:t>
            </a:r>
          </a:p>
          <a:p>
            <a:pPr algn="just" latinLnBrk="1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999</a:t>
            </a:r>
          </a:p>
          <a:p>
            <a:pPr algn="just" latinLnBrk="1"/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i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이 됐습니다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 </a:t>
            </a:r>
            <a:r>
              <a:rPr lang="ko-KR" altLang="en-US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반복문을</a:t>
            </a:r>
            <a:r>
              <a: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 중단합니다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28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반복의 핵심 원리"/>
          <p:cNvSpPr txBox="1"/>
          <p:nvPr/>
        </p:nvSpPr>
        <p:spPr>
          <a:xfrm>
            <a:off x="3884930" y="3025044"/>
            <a:ext cx="4978927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</a:t>
            </a:r>
            <a:r>
              <a:rPr sz="5000"/>
              <a:t>의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 핵심 원리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T 체조가 지옥의 체조가 되는 이유"/>
          <p:cNvSpPr txBox="1"/>
          <p:nvPr/>
        </p:nvSpPr>
        <p:spPr>
          <a:xfrm>
            <a:off x="2671683" y="642429"/>
            <a:ext cx="766235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PT 체조가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지옥의 체조</a:t>
            </a:r>
            <a:r>
              <a:rPr sz="3750"/>
              <a:t>가 되는 이유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89" y="3061199"/>
            <a:ext cx="2044496" cy="317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284" y="3237143"/>
            <a:ext cx="1279428" cy="2823112"/>
          </a:xfrm>
          <a:prstGeom prst="rect">
            <a:avLst/>
          </a:prstGeom>
          <a:ln w="3175">
            <a:miter lim="400000"/>
          </a:ln>
        </p:spPr>
      </p:pic>
      <p:pic>
        <p:nvPicPr>
          <p:cNvPr id="139" name="PT체조 50회 실시합니다.… PT체조 50회 실시합니다.마지막 횟수는 말하지 않습니다." descr="PT체조 50회 실시합니다.… PT체조 50회 실시합니다.마지막 횟수는 말하지 않습니다.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90681" y="1527982"/>
            <a:ext cx="4195962" cy="1469211"/>
          </a:xfrm>
          <a:prstGeom prst="rect">
            <a:avLst/>
          </a:prstGeom>
          <a:effectLst/>
        </p:spPr>
      </p:pic>
      <p:sp>
        <p:nvSpPr>
          <p:cNvPr id="140" name="PT체조 50회 실시합니다.…"/>
          <p:cNvSpPr/>
          <p:nvPr/>
        </p:nvSpPr>
        <p:spPr>
          <a:xfrm>
            <a:off x="6716081" y="1553382"/>
            <a:ext cx="4145162" cy="961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" y="0"/>
                </a:moveTo>
                <a:cubicBezTo>
                  <a:pt x="495" y="0"/>
                  <a:pt x="0" y="1476"/>
                  <a:pt x="0" y="3296"/>
                </a:cubicBezTo>
                <a:lnTo>
                  <a:pt x="0" y="10598"/>
                </a:lnTo>
                <a:cubicBezTo>
                  <a:pt x="0" y="12418"/>
                  <a:pt x="495" y="13894"/>
                  <a:pt x="1104" y="13894"/>
                </a:cubicBezTo>
                <a:lnTo>
                  <a:pt x="7463" y="13894"/>
                </a:lnTo>
                <a:lnTo>
                  <a:pt x="6462" y="21600"/>
                </a:lnTo>
                <a:lnTo>
                  <a:pt x="11263" y="13894"/>
                </a:lnTo>
                <a:lnTo>
                  <a:pt x="20497" y="13894"/>
                </a:lnTo>
                <a:cubicBezTo>
                  <a:pt x="21106" y="13894"/>
                  <a:pt x="21600" y="12418"/>
                  <a:pt x="21600" y="10598"/>
                </a:cubicBezTo>
                <a:lnTo>
                  <a:pt x="21600" y="3296"/>
                </a:lnTo>
                <a:cubicBezTo>
                  <a:pt x="21600" y="1476"/>
                  <a:pt x="21106" y="0"/>
                  <a:pt x="20497" y="0"/>
                </a:cubicBezTo>
                <a:lnTo>
                  <a:pt x="1104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4000"/>
            </a:pPr>
            <a:r>
              <a:rPr sz="2000" dirty="0" err="1"/>
              <a:t>PT체조</a:t>
            </a:r>
            <a:r>
              <a:rPr sz="2000" dirty="0"/>
              <a:t> 50회 </a:t>
            </a:r>
            <a:r>
              <a:rPr sz="2000" dirty="0" err="1"/>
              <a:t>실시합니다</a:t>
            </a:r>
            <a:r>
              <a:rPr sz="2000" dirty="0"/>
              <a:t>.</a:t>
            </a:r>
          </a:p>
          <a:p>
            <a:pPr>
              <a:defRPr sz="4000"/>
            </a:pPr>
            <a:r>
              <a:rPr sz="2000" dirty="0" err="1"/>
              <a:t>마지막</a:t>
            </a:r>
            <a:r>
              <a:rPr sz="2000" dirty="0"/>
              <a:t> </a:t>
            </a:r>
            <a:r>
              <a:rPr sz="2000" dirty="0" err="1"/>
              <a:t>횟수는</a:t>
            </a:r>
            <a:r>
              <a:rPr sz="2000" dirty="0"/>
              <a:t> </a:t>
            </a:r>
            <a:r>
              <a:rPr sz="2000" dirty="0" err="1"/>
              <a:t>말하지</a:t>
            </a:r>
            <a:r>
              <a:rPr sz="2000" dirty="0"/>
              <a:t> </a:t>
            </a:r>
            <a:r>
              <a:rPr sz="2000" dirty="0" err="1"/>
              <a:t>않습니다</a:t>
            </a:r>
            <a:r>
              <a:rPr sz="2000" dirty="0"/>
              <a:t>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84" y="3237143"/>
            <a:ext cx="1279428" cy="2823112"/>
          </a:xfrm>
          <a:prstGeom prst="rect">
            <a:avLst/>
          </a:prstGeom>
          <a:ln w="3175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39" y="2062568"/>
            <a:ext cx="2066971" cy="4165358"/>
          </a:xfrm>
          <a:prstGeom prst="rect">
            <a:avLst/>
          </a:prstGeom>
          <a:ln w="3175">
            <a:miter lim="400000"/>
          </a:ln>
        </p:spPr>
      </p:pic>
      <p:sp>
        <p:nvSpPr>
          <p:cNvPr id="147" name="PT 체조가 지옥의 체조가 되는 이유"/>
          <p:cNvSpPr txBox="1"/>
          <p:nvPr/>
        </p:nvSpPr>
        <p:spPr>
          <a:xfrm>
            <a:off x="2671683" y="642429"/>
            <a:ext cx="766235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PT 체조가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지옥의 체조</a:t>
            </a:r>
            <a:r>
              <a:rPr sz="3750"/>
              <a:t>가 되는 이유</a:t>
            </a:r>
          </a:p>
        </p:txBody>
      </p:sp>
      <p:pic>
        <p:nvPicPr>
          <p:cNvPr id="148" name="50누구야!? 정신 못 차립니까?… 50누구야!? 정신 못 차립니까?이번엔 100회 실시!" descr="50누구야!? 정신 못 차립니까?… 50누구야!? 정신 못 차립니까?이번엔 100회 실시!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90681" y="1646515"/>
            <a:ext cx="4195962" cy="1469211"/>
          </a:xfrm>
          <a:prstGeom prst="rect">
            <a:avLst/>
          </a:prstGeom>
          <a:effectLst/>
        </p:spPr>
      </p:pic>
      <p:sp>
        <p:nvSpPr>
          <p:cNvPr id="149" name="50누구야!? 정신 못 차립니까?…"/>
          <p:cNvSpPr/>
          <p:nvPr/>
        </p:nvSpPr>
        <p:spPr>
          <a:xfrm>
            <a:off x="6716081" y="1443317"/>
            <a:ext cx="4145162" cy="138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" y="0"/>
                </a:moveTo>
                <a:cubicBezTo>
                  <a:pt x="495" y="0"/>
                  <a:pt x="0" y="1476"/>
                  <a:pt x="0" y="3296"/>
                </a:cubicBezTo>
                <a:lnTo>
                  <a:pt x="0" y="10598"/>
                </a:lnTo>
                <a:cubicBezTo>
                  <a:pt x="0" y="12418"/>
                  <a:pt x="495" y="13894"/>
                  <a:pt x="1104" y="13894"/>
                </a:cubicBezTo>
                <a:lnTo>
                  <a:pt x="7463" y="13894"/>
                </a:lnTo>
                <a:lnTo>
                  <a:pt x="6462" y="21600"/>
                </a:lnTo>
                <a:lnTo>
                  <a:pt x="11263" y="13894"/>
                </a:lnTo>
                <a:lnTo>
                  <a:pt x="20497" y="13894"/>
                </a:lnTo>
                <a:cubicBezTo>
                  <a:pt x="21106" y="13894"/>
                  <a:pt x="21600" y="12418"/>
                  <a:pt x="21600" y="10598"/>
                </a:cubicBezTo>
                <a:lnTo>
                  <a:pt x="21600" y="3296"/>
                </a:lnTo>
                <a:cubicBezTo>
                  <a:pt x="21600" y="1476"/>
                  <a:pt x="21106" y="0"/>
                  <a:pt x="20497" y="0"/>
                </a:cubicBezTo>
                <a:lnTo>
                  <a:pt x="1104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4000"/>
            </a:pPr>
            <a:r>
              <a:rPr sz="2000" dirty="0"/>
              <a:t>50누구야!? </a:t>
            </a:r>
            <a:r>
              <a:rPr sz="2000" dirty="0" err="1"/>
              <a:t>정신</a:t>
            </a:r>
            <a:r>
              <a:rPr sz="2000" dirty="0"/>
              <a:t> 못 </a:t>
            </a:r>
            <a:r>
              <a:rPr sz="2000" dirty="0" err="1"/>
              <a:t>차립니까</a:t>
            </a:r>
            <a:r>
              <a:rPr sz="2000" dirty="0"/>
              <a:t>?</a:t>
            </a:r>
          </a:p>
          <a:p>
            <a:pPr>
              <a:defRPr sz="4000"/>
            </a:pPr>
            <a:r>
              <a:rPr sz="2000" dirty="0" err="1"/>
              <a:t>이번엔</a:t>
            </a:r>
            <a:r>
              <a:rPr sz="2000" dirty="0"/>
              <a:t> 100회 </a:t>
            </a:r>
            <a:r>
              <a:rPr sz="2000" dirty="0" err="1"/>
              <a:t>실시</a:t>
            </a:r>
            <a:r>
              <a:rPr sz="2000" dirty="0"/>
              <a:t>!</a:t>
            </a:r>
          </a:p>
        </p:txBody>
      </p:sp>
      <p:pic>
        <p:nvPicPr>
          <p:cNvPr id="151" name="50! 50!" descr="50! 50!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64315" y="2066264"/>
            <a:ext cx="1230711" cy="993844"/>
          </a:xfrm>
          <a:prstGeom prst="rect">
            <a:avLst/>
          </a:prstGeom>
          <a:effectLst/>
        </p:spPr>
      </p:pic>
      <p:sp>
        <p:nvSpPr>
          <p:cNvPr id="152" name="50!"/>
          <p:cNvSpPr/>
          <p:nvPr/>
        </p:nvSpPr>
        <p:spPr>
          <a:xfrm>
            <a:off x="2589715" y="1922332"/>
            <a:ext cx="1179911" cy="94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0" y="0"/>
                </a:moveTo>
                <a:cubicBezTo>
                  <a:pt x="1738" y="0"/>
                  <a:pt x="0" y="2162"/>
                  <a:pt x="0" y="4826"/>
                </a:cubicBezTo>
                <a:lnTo>
                  <a:pt x="0" y="7840"/>
                </a:lnTo>
                <a:cubicBezTo>
                  <a:pt x="0" y="10505"/>
                  <a:pt x="1738" y="12666"/>
                  <a:pt x="3880" y="12666"/>
                </a:cubicBezTo>
                <a:lnTo>
                  <a:pt x="12344" y="12666"/>
                </a:lnTo>
                <a:lnTo>
                  <a:pt x="21411" y="21600"/>
                </a:lnTo>
                <a:lnTo>
                  <a:pt x="17252" y="12666"/>
                </a:lnTo>
                <a:lnTo>
                  <a:pt x="17720" y="12666"/>
                </a:lnTo>
                <a:cubicBezTo>
                  <a:pt x="19862" y="12666"/>
                  <a:pt x="21600" y="10505"/>
                  <a:pt x="21600" y="7840"/>
                </a:cubicBezTo>
                <a:lnTo>
                  <a:pt x="21600" y="4826"/>
                </a:lnTo>
                <a:cubicBezTo>
                  <a:pt x="21600" y="2162"/>
                  <a:pt x="19862" y="0"/>
                  <a:pt x="17720" y="0"/>
                </a:cubicBezTo>
                <a:lnTo>
                  <a:pt x="388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numCol="1" anchor="ctr">
            <a:noAutofit/>
          </a:bodyPr>
          <a:lstStyle>
            <a:lvl1pPr>
              <a:defRPr sz="4000"/>
            </a:lvl1pPr>
          </a:lstStyle>
          <a:p>
            <a:r>
              <a:rPr sz="2000"/>
              <a:t>50!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T 체조가 지옥의 체조가 되는 이유"/>
          <p:cNvSpPr txBox="1"/>
          <p:nvPr/>
        </p:nvSpPr>
        <p:spPr>
          <a:xfrm>
            <a:off x="2671683" y="642429"/>
            <a:ext cx="766235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PT 체조가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지옥의 체조</a:t>
            </a:r>
            <a:r>
              <a:rPr sz="3750"/>
              <a:t>가 되는 이유</a:t>
            </a:r>
          </a:p>
        </p:txBody>
      </p:sp>
      <p:grpSp>
        <p:nvGrpSpPr>
          <p:cNvPr id="161" name="PT 체조를 수행하면서,…"/>
          <p:cNvGrpSpPr/>
          <p:nvPr/>
        </p:nvGrpSpPr>
        <p:grpSpPr>
          <a:xfrm>
            <a:off x="3028806" y="1617949"/>
            <a:ext cx="6134389" cy="2006574"/>
            <a:chOff x="0" y="0"/>
            <a:chExt cx="12268777" cy="4013146"/>
          </a:xfrm>
        </p:grpSpPr>
        <p:sp>
          <p:nvSpPr>
            <p:cNvPr id="160" name="PT 체조를 수행하면서,…"/>
            <p:cNvSpPr/>
            <p:nvPr/>
          </p:nvSpPr>
          <p:spPr>
            <a:xfrm>
              <a:off x="50800" y="50800"/>
              <a:ext cx="12167178" cy="3911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952500" indent="-317500">
                <a:lnSpc>
                  <a:spcPct val="130000"/>
                </a:lnSpc>
                <a:buSzPct val="100000"/>
                <a:buChar char="•"/>
              </a:pPr>
              <a:r>
                <a:t>PT 체조를 수행하면서,</a:t>
              </a:r>
            </a:p>
            <a:p>
              <a:pPr marL="952500" indent="-317500">
                <a:lnSpc>
                  <a:spcPct val="130000"/>
                </a:lnSpc>
                <a:buSzPct val="100000"/>
                <a:buChar char="•"/>
              </a:pPr>
              <a:r>
                <a:t>반복 횟수를 하나씩 더해서  외치고,</a:t>
              </a:r>
            </a:p>
            <a:p>
              <a:pPr marL="952500" indent="-317500">
                <a:lnSpc>
                  <a:spcPct val="130000"/>
                </a:lnSpc>
                <a:buSzPct val="100000"/>
                <a:buChar char="•"/>
              </a:pPr>
              <a:r>
                <a:t>마지막 횟수는 말하지 않음</a:t>
              </a:r>
            </a:p>
          </p:txBody>
        </p:sp>
        <p:pic>
          <p:nvPicPr>
            <p:cNvPr id="159" name="PT 체조를 수행하면서,… PT 체조를 수행하면서,반복 횟수를 하나씩 더해서  외치고,마지막 횟수는 말하지 않음" descr="PT 체조를 수행하면서,… PT 체조를 수행하면서,반복 횟수를 하나씩 더해서  외치고,마지막 횟수는 말하지 않음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268778" cy="4013147"/>
            </a:xfrm>
            <a:prstGeom prst="rect">
              <a:avLst/>
            </a:prstGeom>
            <a:effectLst/>
          </p:spPr>
        </p:pic>
      </p:grpSp>
      <p:sp>
        <p:nvSpPr>
          <p:cNvPr id="162" name="요구사항"/>
          <p:cNvSpPr txBox="1"/>
          <p:nvPr/>
        </p:nvSpPr>
        <p:spPr>
          <a:xfrm>
            <a:off x="1753308" y="1651200"/>
            <a:ext cx="1064394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요구사항</a:t>
            </a:r>
          </a:p>
        </p:txBody>
      </p:sp>
      <p:grpSp>
        <p:nvGrpSpPr>
          <p:cNvPr id="165" name="각각의 요구사항은 매우 단순"/>
          <p:cNvGrpSpPr/>
          <p:nvPr/>
        </p:nvGrpSpPr>
        <p:grpSpPr>
          <a:xfrm>
            <a:off x="3028806" y="4260850"/>
            <a:ext cx="6134389" cy="742951"/>
            <a:chOff x="0" y="0"/>
            <a:chExt cx="12268777" cy="1485899"/>
          </a:xfrm>
        </p:grpSpPr>
        <p:sp>
          <p:nvSpPr>
            <p:cNvPr id="164" name="각각의 요구사항은 매우 단순"/>
            <p:cNvSpPr/>
            <p:nvPr/>
          </p:nvSpPr>
          <p:spPr>
            <a:xfrm>
              <a:off x="50800" y="50800"/>
              <a:ext cx="12167178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</a:lvl1pPr>
            </a:lstStyle>
            <a:p>
              <a:r>
                <a:rPr sz="2000"/>
                <a:t>각각의 요구사항은 매우 단순</a:t>
              </a:r>
            </a:p>
          </p:txBody>
        </p:sp>
        <p:pic>
          <p:nvPicPr>
            <p:cNvPr id="163" name="각각의 요구사항은 매우 단순 각각의 요구사항은 매우 단순" descr="각각의 요구사항은 매우 단순 각각의 요구사항은 매우 단순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268778" cy="1485900"/>
            </a:xfrm>
            <a:prstGeom prst="rect">
              <a:avLst/>
            </a:prstGeom>
            <a:effectLst/>
          </p:spPr>
        </p:pic>
      </p:grpSp>
      <p:grpSp>
        <p:nvGrpSpPr>
          <p:cNvPr id="168" name="3가지를 동시에 하는 것은 많은 집중이 필요"/>
          <p:cNvGrpSpPr/>
          <p:nvPr/>
        </p:nvGrpSpPr>
        <p:grpSpPr>
          <a:xfrm>
            <a:off x="3028806" y="5640127"/>
            <a:ext cx="6134389" cy="742951"/>
            <a:chOff x="0" y="0"/>
            <a:chExt cx="12268777" cy="1485899"/>
          </a:xfrm>
        </p:grpSpPr>
        <p:sp>
          <p:nvSpPr>
            <p:cNvPr id="167" name="3가지를 동시에 하는 것은 많은 집중이 필요"/>
            <p:cNvSpPr/>
            <p:nvPr/>
          </p:nvSpPr>
          <p:spPr>
            <a:xfrm>
              <a:off x="50800" y="50800"/>
              <a:ext cx="12167178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30000"/>
                </a:lnSpc>
                <a:defRPr>
                  <a:solidFill>
                    <a:srgbClr val="E6381E"/>
                  </a:solidFill>
                </a:defRPr>
              </a:pPr>
              <a:r>
                <a:t>3가지를 동시에 하는 것은 </a:t>
              </a:r>
              <a:r>
                <a:rPr>
                  <a:latin typeface="+mj-lt"/>
                  <a:ea typeface="+mj-ea"/>
                  <a:cs typeface="+mj-cs"/>
                  <a:sym typeface="Noto Sans KR Bold"/>
                </a:rPr>
                <a:t>많은 집중이 필요</a:t>
              </a:r>
            </a:p>
          </p:txBody>
        </p:sp>
        <p:pic>
          <p:nvPicPr>
            <p:cNvPr id="166" name="3가지를 동시에 하는 것은 많은 집중이 필요 3가지를 동시에 하는 것은 많은 집중이 필요" descr="3가지를 동시에 하는 것은 많은 집중이 필요 3가지를 동시에 하는 것은 많은 집중이 필요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268778" cy="1485900"/>
            </a:xfrm>
            <a:prstGeom prst="rect">
              <a:avLst/>
            </a:prstGeom>
            <a:effectLst/>
          </p:spPr>
        </p:pic>
      </p:grpSp>
      <p:pic>
        <p:nvPicPr>
          <p:cNvPr id="171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70878" y="3599149"/>
            <a:ext cx="238451" cy="687101"/>
          </a:xfrm>
          <a:prstGeom prst="rect">
            <a:avLst/>
          </a:prstGeom>
        </p:spPr>
      </p:pic>
      <p:pic>
        <p:nvPicPr>
          <p:cNvPr id="173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70878" y="4978400"/>
            <a:ext cx="238451" cy="6871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246650"/>
            <a:ext cx="9525000" cy="2792261"/>
          </a:xfrm>
          <a:prstGeom prst="rect">
            <a:avLst/>
          </a:prstGeom>
          <a:ln w="3175">
            <a:miter lim="400000"/>
          </a:ln>
        </p:spPr>
      </p:pic>
      <p:sp>
        <p:nvSpPr>
          <p:cNvPr id="179" name="반복 횟수 관리를 신경쓰지 않고, 운동 그 자체에 집중할 수 있음"/>
          <p:cNvSpPr txBox="1"/>
          <p:nvPr/>
        </p:nvSpPr>
        <p:spPr>
          <a:xfrm>
            <a:off x="2832989" y="5662373"/>
            <a:ext cx="7404271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반복 횟수 관리를 신경쓰지 않고, 운동 그 자체에 집중할 수 있음</a:t>
            </a:r>
          </a:p>
        </p:txBody>
      </p:sp>
      <p:sp>
        <p:nvSpPr>
          <p:cNvPr id="180" name="피트니스 클럽에서 개인 트레이너를 고용한 경우"/>
          <p:cNvSpPr txBox="1"/>
          <p:nvPr/>
        </p:nvSpPr>
        <p:spPr>
          <a:xfrm>
            <a:off x="1424861" y="642429"/>
            <a:ext cx="10498067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피트니스 클럽에서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개인 트레이너</a:t>
            </a:r>
            <a:r>
              <a:rPr sz="3750"/>
              <a:t>를 고용한 경우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반복의 핵심 원리: 반복 횟수를 정확히 기록하는 것"/>
          <p:cNvSpPr txBox="1"/>
          <p:nvPr/>
        </p:nvSpPr>
        <p:spPr>
          <a:xfrm>
            <a:off x="1251982" y="642429"/>
            <a:ext cx="1094049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반복의 핵심 원리: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 횟수</a:t>
            </a:r>
            <a:r>
              <a:rPr sz="3750"/>
              <a:t>를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정확히</a:t>
            </a:r>
            <a:r>
              <a:rPr sz="3750"/>
              <a:t>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기록</a:t>
            </a:r>
            <a:r>
              <a:rPr sz="3750"/>
              <a:t>하는 것</a:t>
            </a:r>
          </a:p>
        </p:txBody>
      </p:sp>
      <p:grpSp>
        <p:nvGrpSpPr>
          <p:cNvPr id="187" name="어떤 코드를 반복 처리 시, 정확한 횟수만큼 반복하는 것이 중요"/>
          <p:cNvGrpSpPr/>
          <p:nvPr/>
        </p:nvGrpSpPr>
        <p:grpSpPr>
          <a:xfrm>
            <a:off x="1625600" y="1936979"/>
            <a:ext cx="8940801" cy="1003301"/>
            <a:chOff x="0" y="0"/>
            <a:chExt cx="17881600" cy="2006600"/>
          </a:xfrm>
        </p:grpSpPr>
        <p:sp>
          <p:nvSpPr>
            <p:cNvPr id="186" name="어떤 코드를 반복 처리 시, 정확한 횟수만큼 반복하는 것이 중요"/>
            <p:cNvSpPr/>
            <p:nvPr/>
          </p:nvSpPr>
          <p:spPr>
            <a:xfrm>
              <a:off x="50800" y="50799"/>
              <a:ext cx="17780001" cy="1905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sz="2000"/>
                <a:t>어떤 코드를 반복 처리 시,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정확한 횟수만큼 반복</a:t>
              </a:r>
              <a:r>
                <a:rPr sz="2000"/>
                <a:t>하는 것이 중요</a:t>
              </a:r>
            </a:p>
          </p:txBody>
        </p:sp>
        <p:pic>
          <p:nvPicPr>
            <p:cNvPr id="185" name="어떤 코드를 반복 처리 시, 정확한 횟수만큼 반복하는 것이 중요 어떤 코드를 반복 처리 시, 정확한 횟수만큼 반복하는 것이 중요" descr="어떤 코드를 반복 처리 시, 정확한 횟수만큼 반복하는 것이 중요 어떤 코드를 반복 처리 시, 정확한 횟수만큼 반복하는 것이 중요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7881600" cy="2006601"/>
            </a:xfrm>
            <a:prstGeom prst="rect">
              <a:avLst/>
            </a:prstGeom>
            <a:effectLst/>
          </p:spPr>
        </p:pic>
      </p:grpSp>
      <p:grpSp>
        <p:nvGrpSpPr>
          <p:cNvPr id="190" name="반복 횟수 관리를 직접 할 수도 있고, 어떤 도구의 도움을 받을 수도 있음"/>
          <p:cNvGrpSpPr/>
          <p:nvPr/>
        </p:nvGrpSpPr>
        <p:grpSpPr>
          <a:xfrm>
            <a:off x="1625600" y="3502025"/>
            <a:ext cx="8940801" cy="1003300"/>
            <a:chOff x="0" y="0"/>
            <a:chExt cx="17881600" cy="2006600"/>
          </a:xfrm>
        </p:grpSpPr>
        <p:sp>
          <p:nvSpPr>
            <p:cNvPr id="189" name="반복 횟수 관리를 직접 할 수도 있고, 어떤 도구의 도움을 받을 수도 있음"/>
            <p:cNvSpPr/>
            <p:nvPr/>
          </p:nvSpPr>
          <p:spPr>
            <a:xfrm>
              <a:off x="50800" y="50800"/>
              <a:ext cx="17780001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반복 횟수 관리</a:t>
              </a:r>
              <a:r>
                <a:rPr sz="2000"/>
                <a:t>를 직접 할 수도 있고, 어떤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도구의 도움</a:t>
              </a:r>
              <a:r>
                <a:rPr sz="2000"/>
                <a:t>을 받을 수도 있음</a:t>
              </a:r>
            </a:p>
          </p:txBody>
        </p:sp>
        <p:pic>
          <p:nvPicPr>
            <p:cNvPr id="188" name="반복 횟수 관리를 직접 할 수도 있고, 어떤 도구의 도움을 받을 수도 있음 반복 횟수 관리를 직접 할 수도 있고, 어떤 도구의 도움을 받을 수도 있음" descr="반복 횟수 관리를 직접 할 수도 있고, 어떤 도구의 도움을 받을 수도 있음 반복 횟수 관리를 직접 할 수도 있고, 어떤 도구의 도움을 받을 수도 있음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881600" cy="2006600"/>
            </a:xfrm>
            <a:prstGeom prst="rect">
              <a:avLst/>
            </a:prstGeom>
            <a:effectLst/>
          </p:spPr>
        </p:pic>
      </p:grpSp>
      <p:grpSp>
        <p:nvGrpSpPr>
          <p:cNvPr id="193" name="반복 횟수 관리를 위해서 어떤 방법을, 어떻게 사용하는지 알아야"/>
          <p:cNvGrpSpPr/>
          <p:nvPr/>
        </p:nvGrpSpPr>
        <p:grpSpPr>
          <a:xfrm>
            <a:off x="1625600" y="5067071"/>
            <a:ext cx="8940801" cy="1003301"/>
            <a:chOff x="0" y="0"/>
            <a:chExt cx="17881600" cy="2006600"/>
          </a:xfrm>
        </p:grpSpPr>
        <p:sp>
          <p:nvSpPr>
            <p:cNvPr id="192" name="반복 횟수 관리를 위해서 어떤 방법을, 어떻게 사용하는지 알아야"/>
            <p:cNvSpPr/>
            <p:nvPr/>
          </p:nvSpPr>
          <p:spPr>
            <a:xfrm>
              <a:off x="50800" y="50800"/>
              <a:ext cx="17780001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sz="2000"/>
                <a:t>반복 횟수 관리를 위해서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어떤 방법</a:t>
              </a:r>
              <a:r>
                <a:rPr sz="2000"/>
                <a:t>을,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어떻게</a:t>
              </a:r>
              <a:r>
                <a:rPr sz="2000"/>
                <a:t> 사용하는지 알아야</a:t>
              </a:r>
            </a:p>
          </p:txBody>
        </p:sp>
        <p:pic>
          <p:nvPicPr>
            <p:cNvPr id="191" name="반복 횟수 관리를 위해서 어떤 방법을, 어떻게 사용하는지 알아야 반복 횟수 관리를 위해서 어떤 방법을, 어떻게 사용하는지 알아야" descr="반복 횟수 관리를 위해서 어떤 방법을, 어떻게 사용하는지 알아야 반복 횟수 관리를 위해서 어떤 방법을, 어떻게 사용하는지 알아야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881600" cy="2006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hile 반복문 알아보기"/>
          <p:cNvSpPr txBox="1"/>
          <p:nvPr/>
        </p:nvSpPr>
        <p:spPr>
          <a:xfrm>
            <a:off x="3027680" y="3025044"/>
            <a:ext cx="6479338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while 반복문</a:t>
            </a:r>
            <a:r>
              <a:rPr sz="5000">
                <a:solidFill>
                  <a:srgbClr val="DD9043"/>
                </a:solidFill>
              </a:rPr>
              <a:t> </a:t>
            </a:r>
            <a:r>
              <a:rPr sz="5000"/>
              <a:t>알아보기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hile 반복문 알아보기"/>
          <p:cNvSpPr txBox="1"/>
          <p:nvPr/>
        </p:nvSpPr>
        <p:spPr>
          <a:xfrm>
            <a:off x="3789204" y="642429"/>
            <a:ext cx="486992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while 반복문</a:t>
            </a:r>
            <a:r>
              <a:rPr sz="3750"/>
              <a:t> 알아보기</a:t>
            </a:r>
          </a:p>
        </p:txBody>
      </p:sp>
      <p:grpSp>
        <p:nvGrpSpPr>
          <p:cNvPr id="267" name="주어진 조건식의 결괏값이 True인 경우, 특정 코드를 반복 처리"/>
          <p:cNvGrpSpPr/>
          <p:nvPr/>
        </p:nvGrpSpPr>
        <p:grpSpPr>
          <a:xfrm>
            <a:off x="1308100" y="1560493"/>
            <a:ext cx="9575800" cy="1000311"/>
            <a:chOff x="0" y="0"/>
            <a:chExt cx="19151600" cy="2000621"/>
          </a:xfrm>
        </p:grpSpPr>
        <p:sp>
          <p:nvSpPr>
            <p:cNvPr id="266" name="주어진 조건식의 결괏값이 True인 경우, 특정 코드를 반복 처리"/>
            <p:cNvSpPr/>
            <p:nvPr/>
          </p:nvSpPr>
          <p:spPr>
            <a:xfrm>
              <a:off x="50799" y="50800"/>
              <a:ext cx="19050001" cy="1899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000"/>
                <a:t>주어진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조건식의 결괏값이 True</a:t>
              </a:r>
              <a:r>
                <a:rPr sz="2000"/>
                <a:t>인 경우, </a:t>
              </a:r>
              <a:r>
                <a:rPr sz="2000">
                  <a:solidFill>
                    <a:srgbClr val="DD9043"/>
                  </a:solidFill>
                  <a:latin typeface="+mj-lt"/>
                  <a:ea typeface="+mj-ea"/>
                  <a:cs typeface="+mj-cs"/>
                  <a:sym typeface="Noto Sans KR Bold"/>
                </a:rPr>
                <a:t>특정 코드를 반복</a:t>
              </a:r>
              <a:r>
                <a:rPr sz="2000"/>
                <a:t> 처리</a:t>
              </a:r>
            </a:p>
          </p:txBody>
        </p:sp>
        <p:pic>
          <p:nvPicPr>
            <p:cNvPr id="265" name="주어진 조건식의 결괏값이 True인 경우, 특정 코드를 반복 처리 주어진 조건식의 결괏값이 True인 경우, 특정 코드를 반복 처리" descr="주어진 조건식의 결괏값이 True인 경우, 특정 코드를 반복 처리 주어진 조건식의 결괏값이 True인 경우, 특정 코드를 반복 처리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2000622"/>
            </a:xfrm>
            <a:prstGeom prst="rect">
              <a:avLst/>
            </a:prstGeom>
            <a:effectLst/>
          </p:spPr>
        </p:pic>
      </p:grpSp>
      <p:grpSp>
        <p:nvGrpSpPr>
          <p:cNvPr id="270" name="while 조건식:…"/>
          <p:cNvGrpSpPr/>
          <p:nvPr/>
        </p:nvGrpSpPr>
        <p:grpSpPr>
          <a:xfrm>
            <a:off x="1308100" y="3358538"/>
            <a:ext cx="9575800" cy="3005295"/>
            <a:chOff x="0" y="0"/>
            <a:chExt cx="19151600" cy="6010588"/>
          </a:xfrm>
        </p:grpSpPr>
        <p:sp>
          <p:nvSpPr>
            <p:cNvPr id="269" name="while 조건식:…"/>
            <p:cNvSpPr/>
            <p:nvPr/>
          </p:nvSpPr>
          <p:spPr>
            <a:xfrm>
              <a:off x="50799" y="50800"/>
              <a:ext cx="19050001" cy="5908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indent="1016000">
                <a:lnSpc>
                  <a:spcPct val="150000"/>
                </a:lnSpc>
                <a:defRPr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latin typeface="Consolas" panose="020B0609020204030204" pitchFamily="49" charset="0"/>
                </a:rPr>
                <a:t>while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조건식</a:t>
              </a:r>
              <a:r>
                <a:rPr sz="2000" dirty="0">
                  <a:latin typeface="Consolas" panose="020B0609020204030204" pitchFamily="49" charset="0"/>
                </a:rPr>
                <a:t>:</a:t>
              </a:r>
            </a:p>
            <a:p>
              <a:pPr indent="1016000">
                <a:lnSpc>
                  <a:spcPct val="150000"/>
                </a:lnSpc>
                <a:defRPr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latin typeface="Consolas" panose="020B0609020204030204" pitchFamily="49" charset="0"/>
                </a:rPr>
                <a:t>   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반복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처리할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코드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1</a:t>
              </a:r>
            </a:p>
            <a:p>
              <a:pPr indent="1016000">
                <a:lnSpc>
                  <a:spcPct val="150000"/>
                </a:lnSpc>
                <a:defRPr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latin typeface="Consolas" panose="020B0609020204030204" pitchFamily="49" charset="0"/>
                </a:rPr>
                <a:t>   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반복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처리할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20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코드</a:t>
              </a: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2</a:t>
              </a:r>
            </a:p>
            <a:p>
              <a:pPr indent="1016000">
                <a:lnSpc>
                  <a:spcPct val="150000"/>
                </a:lnSpc>
                <a:defRPr b="1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   ...</a:t>
              </a:r>
            </a:p>
          </p:txBody>
        </p:sp>
        <p:pic>
          <p:nvPicPr>
            <p:cNvPr id="268" name="while 조건식:… while 조건식:    반복 처리할 코드 1    반복 처리할 코드 2    ..." descr="while 조건식:… while 조건식:    반복 처리할 코드 1    반복 처리할 코드 2    ...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19151601" cy="6010589"/>
            </a:xfrm>
            <a:prstGeom prst="rect">
              <a:avLst/>
            </a:prstGeom>
            <a:effectLst/>
          </p:spPr>
        </p:pic>
      </p:grpSp>
      <p:sp>
        <p:nvSpPr>
          <p:cNvPr id="271" name="while 반복문이란?"/>
          <p:cNvSpPr txBox="1"/>
          <p:nvPr/>
        </p:nvSpPr>
        <p:spPr>
          <a:xfrm>
            <a:off x="1050983" y="1403244"/>
            <a:ext cx="2309928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 while 반복문이란? </a:t>
            </a:r>
          </a:p>
        </p:txBody>
      </p:sp>
      <p:sp>
        <p:nvSpPr>
          <p:cNvPr id="272" name="while 반복문 문법"/>
          <p:cNvSpPr txBox="1"/>
          <p:nvPr/>
        </p:nvSpPr>
        <p:spPr>
          <a:xfrm>
            <a:off x="1050983" y="3201289"/>
            <a:ext cx="2191306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 while 반복문 문법</a:t>
            </a:r>
          </a:p>
        </p:txBody>
      </p:sp>
      <p:pic>
        <p:nvPicPr>
          <p:cNvPr id="273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1157" y="1783428"/>
            <a:ext cx="3069404" cy="562529"/>
          </a:xfrm>
          <a:prstGeom prst="rect">
            <a:avLst/>
          </a:prstGeom>
        </p:spPr>
      </p:pic>
      <p:pic>
        <p:nvPicPr>
          <p:cNvPr id="275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346094" y="4342937"/>
            <a:ext cx="515758" cy="1543920"/>
          </a:xfrm>
          <a:prstGeom prst="rect">
            <a:avLst/>
          </a:prstGeom>
        </p:spPr>
      </p:pic>
      <p:sp>
        <p:nvSpPr>
          <p:cNvPr id="277" name="조건식을 만족하면~"/>
          <p:cNvSpPr txBox="1"/>
          <p:nvPr/>
        </p:nvSpPr>
        <p:spPr>
          <a:xfrm>
            <a:off x="6212295" y="2723047"/>
            <a:ext cx="2539157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 조건식을 만족하면~ </a:t>
            </a:r>
          </a:p>
        </p:txBody>
      </p:sp>
      <p:pic>
        <p:nvPicPr>
          <p:cNvPr id="285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08838" y="2310085"/>
            <a:ext cx="1428856" cy="715121"/>
          </a:xfrm>
          <a:prstGeom prst="rect">
            <a:avLst/>
          </a:prstGeom>
        </p:spPr>
      </p:pic>
      <p:sp>
        <p:nvSpPr>
          <p:cNvPr id="279" name="들여쓰기 필요!"/>
          <p:cNvSpPr txBox="1"/>
          <p:nvPr/>
        </p:nvSpPr>
        <p:spPr>
          <a:xfrm>
            <a:off x="378328" y="4941773"/>
            <a:ext cx="1830629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 들여쓰기 필요!</a:t>
            </a:r>
          </a:p>
        </p:txBody>
      </p:sp>
      <p:pic>
        <p:nvPicPr>
          <p:cNvPr id="287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95292" y="4989775"/>
            <a:ext cx="386724" cy="238451"/>
          </a:xfrm>
          <a:prstGeom prst="rect">
            <a:avLst/>
          </a:prstGeom>
        </p:spPr>
      </p:pic>
      <p:pic>
        <p:nvPicPr>
          <p:cNvPr id="281" name="Rectangle Rectangle" descr="Rectangle Rectangl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87252" y="4342937"/>
            <a:ext cx="2972811" cy="1543920"/>
          </a:xfrm>
          <a:prstGeom prst="rect">
            <a:avLst/>
          </a:prstGeom>
        </p:spPr>
      </p:pic>
      <p:sp>
        <p:nvSpPr>
          <p:cNvPr id="283" name="코드 블록(code block)"/>
          <p:cNvSpPr txBox="1"/>
          <p:nvPr/>
        </p:nvSpPr>
        <p:spPr>
          <a:xfrm>
            <a:off x="6395175" y="4941773"/>
            <a:ext cx="2680221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 dirty="0"/>
              <a:t> </a:t>
            </a:r>
            <a:r>
              <a:rPr sz="2000" dirty="0" err="1"/>
              <a:t>코드</a:t>
            </a:r>
            <a:r>
              <a:rPr sz="2000" dirty="0"/>
              <a:t> </a:t>
            </a:r>
            <a:r>
              <a:rPr sz="2000" dirty="0" err="1"/>
              <a:t>블록</a:t>
            </a:r>
            <a:r>
              <a:rPr sz="2000" dirty="0"/>
              <a:t>(code block)</a:t>
            </a:r>
          </a:p>
        </p:txBody>
      </p:sp>
      <p:pic>
        <p:nvPicPr>
          <p:cNvPr id="289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239" y="5001568"/>
            <a:ext cx="619337" cy="238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실습 </a:t>
            </a:r>
            <a:r>
              <a:rPr lang="en-US" altLang="ko-KR" sz="2000" dirty="0"/>
              <a:t>5 (</a:t>
            </a:r>
            <a:r>
              <a:rPr lang="ko-KR" altLang="ko-KR" sz="2000" dirty="0"/>
              <a:t>리스트 내의 특정 위치에 있는 데이터를 변경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</a:t>
            </a:r>
            <a:r>
              <a:rPr lang="en-US" altLang="ko-KR" sz="2000" dirty="0"/>
              <a:t>6 (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함수로 리스트 길이 재기</a:t>
            </a:r>
            <a:r>
              <a:rPr lang="en-US" altLang="ko-KR" sz="2000" dirty="0"/>
              <a:t>)</a:t>
            </a:r>
            <a:endParaRPr lang="ko-KR" altLang="ko-KR" sz="2000" dirty="0"/>
          </a:p>
          <a:p>
            <a:endParaRPr lang="en-US" altLang="ko-KR" sz="2000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330200" y="-30162"/>
            <a:ext cx="10515600" cy="1325563"/>
          </a:xfrm>
        </p:spPr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1981200" y="1295401"/>
            <a:ext cx="8382000" cy="224676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[1, 2, 3, 4, 5]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a[2] = 30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30, 4, 5]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a[3] = 40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[1, 2, 30, 40, 5]</a:t>
            </a:r>
          </a:p>
        </p:txBody>
      </p:sp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1951892" y="4267201"/>
            <a:ext cx="8382000" cy="10156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a = [1, 2, 3]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&gt;&gt;&gt; len(a)</a:t>
            </a:r>
          </a:p>
          <a:p>
            <a:pPr algn="just" latinLnBrk="1"/>
            <a:r>
              <a:rPr lang="pt-BR" altLang="ko-KR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6600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PT 체조를 3회 수행하는 프로그램을 작성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295" name="PT 체조를 3회 수행하는 프로그램을 작성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800"/>
                <a:t>PT 체조를 3회 수행</a:t>
              </a:r>
              <a:r>
                <a:rPr sz="2800">
                  <a:sym typeface="Noto Sans KR Regular"/>
                </a:rPr>
                <a:t>하는 프로그램을 작성</a:t>
              </a:r>
            </a:p>
          </p:txBody>
        </p:sp>
        <p:pic>
          <p:nvPicPr>
            <p:cNvPr id="294" name="PT 체조를 3회 수행하는 프로그램을 작성 PT 체조를 3회 수행하는 프로그램을 작성" descr="PT 체조를 3회 수행하는 프로그램을 작성 PT 체조를 3회 수행하는 프로그램을 작성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297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33382"/>
            <a:ext cx="9525000" cy="214253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1" y="545335"/>
            <a:ext cx="10329419" cy="5767331"/>
          </a:xfrm>
          <a:prstGeom prst="rect">
            <a:avLst/>
          </a:prstGeom>
        </p:spPr>
      </p:pic>
      <p:sp>
        <p:nvSpPr>
          <p:cNvPr id="304" name="01  count = 1…"/>
          <p:cNvSpPr txBox="1"/>
          <p:nvPr/>
        </p:nvSpPr>
        <p:spPr>
          <a:xfrm>
            <a:off x="1526295" y="1866900"/>
            <a:ext cx="6150723" cy="422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800" dirty="0">
                <a:latin typeface="Consolas" panose="020B0609020204030204" pitchFamily="49" charset="0"/>
              </a:rPr>
              <a:t>  count = 1</a:t>
            </a:r>
          </a:p>
          <a:p>
            <a:pPr algn="l">
              <a:lnSpc>
                <a:spcPct val="200000"/>
              </a:lnSpc>
              <a:defRPr>
                <a:solidFill>
                  <a:srgbClr val="DD904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latin typeface="Consolas" panose="020B0609020204030204" pitchFamily="49" charset="0"/>
              </a:rPr>
              <a:t>02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800" dirty="0">
                <a:latin typeface="Consolas" panose="020B0609020204030204" pitchFamily="49" charset="0"/>
              </a:rPr>
              <a:t>  while count &lt; 4: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800" dirty="0">
                <a:latin typeface="Consolas" panose="020B0609020204030204" pitchFamily="49" charset="0"/>
              </a:rPr>
              <a:t>      print(str(count) + "!")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800" dirty="0">
                <a:latin typeface="Consolas" panose="020B0609020204030204" pitchFamily="49" charset="0"/>
              </a:rPr>
              <a:t>      count = count + 1</a:t>
            </a:r>
          </a:p>
        </p:txBody>
      </p:sp>
      <p:pic>
        <p:nvPicPr>
          <p:cNvPr id="305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1" y="284985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306" name="Rectangle"/>
          <p:cNvSpPr/>
          <p:nvPr/>
        </p:nvSpPr>
        <p:spPr>
          <a:xfrm>
            <a:off x="2247747" y="1908692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07" name="Rectangle"/>
          <p:cNvSpPr/>
          <p:nvPr/>
        </p:nvSpPr>
        <p:spPr>
          <a:xfrm>
            <a:off x="3274152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08" name="Rectangle"/>
          <p:cNvSpPr/>
          <p:nvPr/>
        </p:nvSpPr>
        <p:spPr>
          <a:xfrm>
            <a:off x="4711317" y="3975328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09" name="Rectangle"/>
          <p:cNvSpPr/>
          <p:nvPr/>
        </p:nvSpPr>
        <p:spPr>
          <a:xfrm>
            <a:off x="4351356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10" name="Rectangle"/>
          <p:cNvSpPr/>
          <p:nvPr/>
        </p:nvSpPr>
        <p:spPr>
          <a:xfrm>
            <a:off x="2937908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11" name="while"/>
          <p:cNvSpPr/>
          <p:nvPr/>
        </p:nvSpPr>
        <p:spPr>
          <a:xfrm>
            <a:off x="2247747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12" name="Rectangle"/>
          <p:cNvSpPr/>
          <p:nvPr/>
        </p:nvSpPr>
        <p:spPr>
          <a:xfrm>
            <a:off x="6243810" y="3975328"/>
            <a:ext cx="60837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13" name="Rectangle"/>
          <p:cNvSpPr/>
          <p:nvPr/>
        </p:nvSpPr>
        <p:spPr>
          <a:xfrm>
            <a:off x="5674834" y="4668855"/>
            <a:ext cx="38852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314" name="Rectangle"/>
          <p:cNvSpPr/>
          <p:nvPr/>
        </p:nvSpPr>
        <p:spPr>
          <a:xfrm>
            <a:off x="4300556" y="3281800"/>
            <a:ext cx="60837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while 반복문의 장점과 단점"/>
          <p:cNvSpPr txBox="1"/>
          <p:nvPr/>
        </p:nvSpPr>
        <p:spPr>
          <a:xfrm>
            <a:off x="2370455" y="3025044"/>
            <a:ext cx="7987764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while 반복문</a:t>
            </a:r>
            <a:r>
              <a:rPr sz="5000"/>
              <a:t>의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 장점</a:t>
            </a:r>
            <a:r>
              <a:rPr sz="5000"/>
              <a:t>과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 단점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while 반복문의 장점과 단점"/>
          <p:cNvSpPr txBox="1"/>
          <p:nvPr/>
        </p:nvSpPr>
        <p:spPr>
          <a:xfrm>
            <a:off x="3289935" y="642429"/>
            <a:ext cx="600004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3750"/>
              <a:t>while 반복문</a:t>
            </a:r>
            <a:r>
              <a:rPr sz="3750">
                <a:solidFill>
                  <a:srgbClr val="535353"/>
                </a:solidFill>
                <a:sym typeface="Noto Sans KR Regular"/>
              </a:rPr>
              <a:t>의</a:t>
            </a:r>
            <a:r>
              <a:rPr sz="3750"/>
              <a:t> 장점</a:t>
            </a:r>
            <a:r>
              <a:rPr sz="3750">
                <a:solidFill>
                  <a:srgbClr val="535353"/>
                </a:solidFill>
                <a:sym typeface="Noto Sans KR Regular"/>
              </a:rPr>
              <a:t>과</a:t>
            </a:r>
            <a:r>
              <a:rPr sz="3750"/>
              <a:t> 단점</a:t>
            </a:r>
          </a:p>
        </p:txBody>
      </p:sp>
      <p:grpSp>
        <p:nvGrpSpPr>
          <p:cNvPr id="412" name="조건식을 잘 관리할 수 있다면, 모든 종류의 반복  처리 가능"/>
          <p:cNvGrpSpPr/>
          <p:nvPr/>
        </p:nvGrpSpPr>
        <p:grpSpPr>
          <a:xfrm>
            <a:off x="1308100" y="2004994"/>
            <a:ext cx="9575800" cy="1000311"/>
            <a:chOff x="0" y="0"/>
            <a:chExt cx="19151600" cy="2000621"/>
          </a:xfrm>
        </p:grpSpPr>
        <p:sp>
          <p:nvSpPr>
            <p:cNvPr id="411" name="조건식을 잘 관리할 수 있다면, 모든 종류의 반복  처리 가능"/>
            <p:cNvSpPr/>
            <p:nvPr/>
          </p:nvSpPr>
          <p:spPr>
            <a:xfrm>
              <a:off x="50799" y="50800"/>
              <a:ext cx="19050001" cy="1899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조건식</a:t>
              </a:r>
              <a:r>
                <a:rPr sz="2000"/>
                <a:t>을</a:t>
              </a:r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 잘 관리</a:t>
              </a:r>
              <a:r>
                <a:rPr sz="2000"/>
                <a:t>할 수 있다면, 모든 종류의 반복  처리 가능</a:t>
              </a:r>
            </a:p>
          </p:txBody>
        </p:sp>
        <p:pic>
          <p:nvPicPr>
            <p:cNvPr id="410" name="조건식을 잘 관리할 수 있다면, 모든 종류의 반복  처리 가능 조건식을 잘 관리할 수 있다면, 모든 종류의 반복  처리 가능" descr="조건식을 잘 관리할 수 있다면, 모든 종류의 반복  처리 가능 조건식을 잘 관리할 수 있다면, 모든 종류의 반복  처리 가능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2000622"/>
            </a:xfrm>
            <a:prstGeom prst="rect">
              <a:avLst/>
            </a:prstGeom>
            <a:effectLst/>
          </p:spPr>
        </p:pic>
      </p:grpSp>
      <p:sp>
        <p:nvSpPr>
          <p:cNvPr id="413" name="while 반복문의 장점"/>
          <p:cNvSpPr txBox="1"/>
          <p:nvPr/>
        </p:nvSpPr>
        <p:spPr>
          <a:xfrm>
            <a:off x="1050983" y="1847745"/>
            <a:ext cx="2537554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4000">
                <a:solidFill>
                  <a:srgbClr val="FFFFFF"/>
                </a:solidFill>
              </a:defRPr>
            </a:pPr>
            <a:r>
              <a:rPr sz="2000"/>
              <a:t> while 반복문의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장점</a:t>
            </a:r>
            <a:r>
              <a:rPr sz="2000"/>
              <a:t> </a:t>
            </a:r>
          </a:p>
        </p:txBody>
      </p:sp>
      <p:grpSp>
        <p:nvGrpSpPr>
          <p:cNvPr id="416" name="조건식 관리에 실수를 하게 되면, 무한 반복과 같은 오류 발생 가능성 ↑"/>
          <p:cNvGrpSpPr/>
          <p:nvPr/>
        </p:nvGrpSpPr>
        <p:grpSpPr>
          <a:xfrm>
            <a:off x="1278645" y="3879117"/>
            <a:ext cx="9575801" cy="1000312"/>
            <a:chOff x="0" y="0"/>
            <a:chExt cx="19151600" cy="2000621"/>
          </a:xfrm>
        </p:grpSpPr>
        <p:sp>
          <p:nvSpPr>
            <p:cNvPr id="415" name="조건식 관리에 실수를 하게 되면, 무한 반복과 같은 오류 발생 가능성 ↑"/>
            <p:cNvSpPr/>
            <p:nvPr/>
          </p:nvSpPr>
          <p:spPr>
            <a:xfrm>
              <a:off x="50799" y="50800"/>
              <a:ext cx="19050001" cy="1899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조건식 관리</a:t>
              </a:r>
              <a:r>
                <a:rPr sz="2000"/>
                <a:t>에 </a:t>
              </a:r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실수</a:t>
              </a:r>
              <a:r>
                <a:rPr sz="2000"/>
                <a:t>를 하게 되면, </a:t>
              </a:r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무한 반복</a:t>
              </a:r>
              <a:r>
                <a:rPr sz="2000"/>
                <a:t>과 같은 오류 발생 가능성 ↑</a:t>
              </a:r>
            </a:p>
          </p:txBody>
        </p:sp>
        <p:pic>
          <p:nvPicPr>
            <p:cNvPr id="414" name="조건식 관리에 실수를 하게 되면, 무한 반복과 같은 오류 발생 가능성 ↑ 조건식 관리에 실수를 하게 되면, 무한 반복과 같은 오류 발생 가능성 ↑" descr="조건식 관리에 실수를 하게 되면, 무한 반복과 같은 오류 발생 가능성 ↑ 조건식 관리에 실수를 하게 되면, 무한 반복과 같은 오류 발생 가능성 ↑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2000622"/>
            </a:xfrm>
            <a:prstGeom prst="rect">
              <a:avLst/>
            </a:prstGeom>
            <a:effectLst/>
          </p:spPr>
        </p:pic>
      </p:grpSp>
      <p:sp>
        <p:nvSpPr>
          <p:cNvPr id="417" name="while 반복문의 단점"/>
          <p:cNvSpPr txBox="1"/>
          <p:nvPr/>
        </p:nvSpPr>
        <p:spPr>
          <a:xfrm>
            <a:off x="1021528" y="3721868"/>
            <a:ext cx="2537554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4000">
                <a:solidFill>
                  <a:srgbClr val="FFFFFF"/>
                </a:solidFill>
              </a:defRPr>
            </a:pPr>
            <a:r>
              <a:rPr sz="2000"/>
              <a:t> while 반복문의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단점</a:t>
            </a:r>
            <a:r>
              <a:rPr sz="2000"/>
              <a:t> </a:t>
            </a:r>
          </a:p>
        </p:txBody>
      </p:sp>
      <p:grpSp>
        <p:nvGrpSpPr>
          <p:cNvPr id="420" name="무한 반복이란, 어떤 코드를 강제로 종료하기 전까지 계속 반복 처리하는 것"/>
          <p:cNvGrpSpPr/>
          <p:nvPr/>
        </p:nvGrpSpPr>
        <p:grpSpPr>
          <a:xfrm>
            <a:off x="1278645" y="5109717"/>
            <a:ext cx="9575801" cy="1000311"/>
            <a:chOff x="0" y="0"/>
            <a:chExt cx="19151600" cy="2000621"/>
          </a:xfrm>
        </p:grpSpPr>
        <p:sp>
          <p:nvSpPr>
            <p:cNvPr id="419" name="무한 반복이란, 어떤 코드를 강제로 종료하기 전까지 계속 반복 처리하는 것"/>
            <p:cNvSpPr/>
            <p:nvPr/>
          </p:nvSpPr>
          <p:spPr>
            <a:xfrm>
              <a:off x="50799" y="50800"/>
              <a:ext cx="19050001" cy="1899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rPr>
                <a:t>무한 반복</a:t>
              </a:r>
              <a:r>
                <a:rPr sz="2000"/>
                <a:t>이란, 어떤 코드를 강제로 종료하기 전까지 계속 반복 처리하는 것</a:t>
              </a:r>
            </a:p>
          </p:txBody>
        </p:sp>
        <p:pic>
          <p:nvPicPr>
            <p:cNvPr id="418" name="무한 반복이란, 어떤 코드를 강제로 종료하기 전까지 계속 반복 처리하는 것 무한 반복이란, 어떤 코드를 강제로 종료하기 전까지 계속 반복 처리하는 것" descr="무한 반복이란, 어떤 코드를 강제로 종료하기 전까지 계속 반복 처리하는 것 무한 반복이란, 어떤 코드를 강제로 종료하기 전까지 계속 반복 처리하는 것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200062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3부터 1까지 숫자를 화면에 출력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425" name="3부터 1까지 숫자를 화면에 출력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3200"/>
                <a:t>3부터 1까지 </a:t>
              </a:r>
              <a:r>
                <a:rPr sz="3200">
                  <a:sym typeface="Noto Sans KR Regular"/>
                </a:rPr>
                <a:t>숫자를 화면에 출력</a:t>
              </a:r>
            </a:p>
          </p:txBody>
        </p:sp>
        <p:pic>
          <p:nvPicPr>
            <p:cNvPr id="424" name="3부터 1까지 숫자를 화면에 출력 3부터 1까지 숫자를 화면에 출력" descr="3부터 1까지 숫자를 화면에 출력 3부터 1까지 숫자를 화면에 출력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427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34852"/>
            <a:ext cx="9525000" cy="21395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1" y="545335"/>
            <a:ext cx="10329419" cy="5767331"/>
          </a:xfrm>
          <a:prstGeom prst="rect">
            <a:avLst/>
          </a:prstGeom>
        </p:spPr>
      </p:pic>
      <p:sp>
        <p:nvSpPr>
          <p:cNvPr id="434" name="01  count = 3…"/>
          <p:cNvSpPr txBox="1"/>
          <p:nvPr/>
        </p:nvSpPr>
        <p:spPr>
          <a:xfrm>
            <a:off x="1526295" y="1866900"/>
            <a:ext cx="4967707" cy="422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800" dirty="0">
                <a:latin typeface="Consolas" panose="020B0609020204030204" pitchFamily="49" charset="0"/>
              </a:rPr>
              <a:t>  count = 3</a:t>
            </a:r>
          </a:p>
          <a:p>
            <a:pPr algn="l">
              <a:lnSpc>
                <a:spcPct val="200000"/>
              </a:lnSpc>
              <a:defRPr>
                <a:solidFill>
                  <a:srgbClr val="DD904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latin typeface="Consolas" panose="020B0609020204030204" pitchFamily="49" charset="0"/>
              </a:rPr>
              <a:t>02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800" dirty="0">
                <a:latin typeface="Consolas" panose="020B0609020204030204" pitchFamily="49" charset="0"/>
              </a:rPr>
              <a:t>  while count &gt; 0: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800" dirty="0">
                <a:latin typeface="Consolas" panose="020B0609020204030204" pitchFamily="49" charset="0"/>
              </a:rPr>
              <a:t>      print(count)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8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800" dirty="0">
                <a:latin typeface="Consolas" panose="020B0609020204030204" pitchFamily="49" charset="0"/>
              </a:rPr>
              <a:t>      count = count - 1</a:t>
            </a:r>
          </a:p>
        </p:txBody>
      </p:sp>
      <p:pic>
        <p:nvPicPr>
          <p:cNvPr id="435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1" y="284985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36" name="Rectangle"/>
          <p:cNvSpPr/>
          <p:nvPr/>
        </p:nvSpPr>
        <p:spPr>
          <a:xfrm>
            <a:off x="2247747" y="1908692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37" name="Rectangle"/>
          <p:cNvSpPr/>
          <p:nvPr/>
        </p:nvSpPr>
        <p:spPr>
          <a:xfrm>
            <a:off x="3274152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38" name="Rectangle"/>
          <p:cNvSpPr/>
          <p:nvPr/>
        </p:nvSpPr>
        <p:spPr>
          <a:xfrm>
            <a:off x="4012817" y="3975328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39" name="Rectangle"/>
          <p:cNvSpPr/>
          <p:nvPr/>
        </p:nvSpPr>
        <p:spPr>
          <a:xfrm>
            <a:off x="4351356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40" name="Rectangle"/>
          <p:cNvSpPr/>
          <p:nvPr/>
        </p:nvSpPr>
        <p:spPr>
          <a:xfrm>
            <a:off x="2937908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41" name="while"/>
          <p:cNvSpPr/>
          <p:nvPr/>
        </p:nvSpPr>
        <p:spPr>
          <a:xfrm>
            <a:off x="2247747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42" name="Rectangle"/>
          <p:cNvSpPr/>
          <p:nvPr/>
        </p:nvSpPr>
        <p:spPr>
          <a:xfrm>
            <a:off x="4287856" y="3281800"/>
            <a:ext cx="60837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443" name="Rectangle"/>
          <p:cNvSpPr/>
          <p:nvPr/>
        </p:nvSpPr>
        <p:spPr>
          <a:xfrm>
            <a:off x="5674834" y="4668855"/>
            <a:ext cx="38852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"/>
          <p:cNvGrpSpPr/>
          <p:nvPr/>
        </p:nvGrpSpPr>
        <p:grpSpPr>
          <a:xfrm>
            <a:off x="265076" y="284984"/>
            <a:ext cx="5755871" cy="6027682"/>
            <a:chOff x="-63500" y="-63501"/>
            <a:chExt cx="11511740" cy="12055362"/>
          </a:xfrm>
        </p:grpSpPr>
        <p:pic>
          <p:nvPicPr>
            <p:cNvPr id="523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99" y="457200"/>
              <a:ext cx="10737041" cy="11534661"/>
            </a:xfrm>
            <a:prstGeom prst="rect">
              <a:avLst/>
            </a:prstGeom>
            <a:effectLst/>
          </p:spPr>
        </p:pic>
        <p:sp>
          <p:nvSpPr>
            <p:cNvPr id="525" name="01  count = 3…"/>
            <p:cNvSpPr txBox="1"/>
            <p:nvPr/>
          </p:nvSpPr>
          <p:spPr>
            <a:xfrm>
              <a:off x="1901208" y="3100330"/>
              <a:ext cx="7130157" cy="6056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t">
              <a:spAutoFit/>
            </a:bodyPr>
            <a:lstStyle/>
            <a:p>
              <a:pPr algn="l">
                <a:lnSpc>
                  <a:spcPct val="200000"/>
                </a:lnSpc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01</a:t>
              </a:r>
              <a:r>
                <a:rPr sz="2000" dirty="0">
                  <a:latin typeface="Consolas" panose="020B0609020204030204" pitchFamily="49" charset="0"/>
                </a:rPr>
                <a:t>  count = 3</a:t>
              </a:r>
            </a:p>
            <a:p>
              <a:pPr algn="l">
                <a:lnSpc>
                  <a:spcPct val="200000"/>
                </a:lnSpc>
                <a:defRPr>
                  <a:solidFill>
                    <a:srgbClr val="DD9043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latin typeface="Consolas" panose="020B0609020204030204" pitchFamily="49" charset="0"/>
                </a:rPr>
                <a:t>02</a:t>
              </a:r>
            </a:p>
            <a:p>
              <a:pPr algn="l">
                <a:lnSpc>
                  <a:spcPct val="200000"/>
                </a:lnSpc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03</a:t>
              </a:r>
              <a:r>
                <a:rPr sz="2000" dirty="0">
                  <a:latin typeface="Consolas" panose="020B0609020204030204" pitchFamily="49" charset="0"/>
                </a:rPr>
                <a:t>  while count &gt; 0:</a:t>
              </a:r>
            </a:p>
            <a:p>
              <a:pPr algn="l">
                <a:lnSpc>
                  <a:spcPct val="200000"/>
                </a:lnSpc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04</a:t>
              </a:r>
              <a:r>
                <a:rPr sz="2000" dirty="0">
                  <a:latin typeface="Consolas" panose="020B0609020204030204" pitchFamily="49" charset="0"/>
                </a:rPr>
                <a:t>      print(count)</a:t>
              </a:r>
            </a:p>
            <a:p>
              <a:pPr algn="l">
                <a:lnSpc>
                  <a:spcPct val="200000"/>
                </a:lnSpc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0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05</a:t>
              </a:r>
              <a:r>
                <a:rPr sz="2000" dirty="0">
                  <a:latin typeface="Consolas" panose="020B0609020204030204" pitchFamily="49" charset="0"/>
                </a:rPr>
                <a:t>      count = count - 1</a:t>
              </a:r>
            </a:p>
          </p:txBody>
        </p:sp>
        <p:pic>
          <p:nvPicPr>
            <p:cNvPr id="526" name="3부터 1까지 숫자를 출력 3부터 1까지 숫자를 출력" descr="3부터 1까지 숫자를 출력 3부터 1까지 숫자를 출력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3500" y="-63501"/>
              <a:ext cx="5466589" cy="1054101"/>
            </a:xfrm>
            <a:prstGeom prst="rect">
              <a:avLst/>
            </a:prstGeom>
            <a:effectLst>
              <a:outerShdw blurRad="190500" dist="8455" dir="5400000" rotWithShape="0">
                <a:srgbClr val="000000"/>
              </a:outerShdw>
            </a:effectLst>
          </p:spPr>
        </p:pic>
      </p:grpSp>
      <p:pic>
        <p:nvPicPr>
          <p:cNvPr id="528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80" y="545335"/>
            <a:ext cx="5368520" cy="5767331"/>
          </a:xfrm>
          <a:prstGeom prst="rect">
            <a:avLst/>
          </a:prstGeom>
        </p:spPr>
      </p:pic>
      <p:sp>
        <p:nvSpPr>
          <p:cNvPr id="530" name="01  count = 1…"/>
          <p:cNvSpPr txBox="1"/>
          <p:nvPr/>
        </p:nvSpPr>
        <p:spPr>
          <a:xfrm>
            <a:off x="7167084" y="1866900"/>
            <a:ext cx="4422686" cy="373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400" dirty="0">
                <a:latin typeface="Consolas" panose="020B0609020204030204" pitchFamily="49" charset="0"/>
              </a:rPr>
              <a:t>  count = </a:t>
            </a:r>
            <a:r>
              <a:rPr sz="2400" b="1" dirty="0">
                <a:solidFill>
                  <a:srgbClr val="E6381E"/>
                </a:solidFill>
                <a:latin typeface="Consolas" panose="020B0609020204030204" pitchFamily="49" charset="0"/>
              </a:rPr>
              <a:t>1</a:t>
            </a:r>
          </a:p>
          <a:p>
            <a:pPr algn="l">
              <a:lnSpc>
                <a:spcPct val="200000"/>
              </a:lnSpc>
              <a:defRPr>
                <a:solidFill>
                  <a:srgbClr val="DD904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latin typeface="Consolas" panose="020B0609020204030204" pitchFamily="49" charset="0"/>
              </a:rPr>
              <a:t>02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400" dirty="0">
                <a:latin typeface="Consolas" panose="020B0609020204030204" pitchFamily="49" charset="0"/>
              </a:rPr>
              <a:t>  while count </a:t>
            </a:r>
            <a:r>
              <a:rPr sz="2400" b="1" dirty="0">
                <a:solidFill>
                  <a:srgbClr val="E6381E"/>
                </a:solidFill>
                <a:latin typeface="Consolas" panose="020B0609020204030204" pitchFamily="49" charset="0"/>
              </a:rPr>
              <a:t>&lt; 3</a:t>
            </a:r>
            <a:r>
              <a:rPr sz="2400" dirty="0">
                <a:latin typeface="Consolas" panose="020B0609020204030204" pitchFamily="49" charset="0"/>
              </a:rPr>
              <a:t>: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400" dirty="0">
                <a:latin typeface="Consolas" panose="020B0609020204030204" pitchFamily="49" charset="0"/>
              </a:rPr>
              <a:t>      print(count)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400" dirty="0">
                <a:latin typeface="Consolas" panose="020B0609020204030204" pitchFamily="49" charset="0"/>
              </a:rPr>
              <a:t>      count = </a:t>
            </a:r>
            <a:r>
              <a:rPr sz="2800" dirty="0">
                <a:latin typeface="Consolas" panose="020B0609020204030204" pitchFamily="49" charset="0"/>
              </a:rPr>
              <a:t>count</a:t>
            </a:r>
            <a:r>
              <a:rPr sz="2400" dirty="0">
                <a:latin typeface="Consolas" panose="020B0609020204030204" pitchFamily="49" charset="0"/>
              </a:rPr>
              <a:t> </a:t>
            </a:r>
            <a:r>
              <a:rPr sz="2400" b="1" dirty="0">
                <a:solidFill>
                  <a:srgbClr val="E6381E"/>
                </a:solidFill>
                <a:latin typeface="Consolas" panose="020B0609020204030204" pitchFamily="49" charset="0"/>
              </a:rPr>
              <a:t>+ 1</a:t>
            </a:r>
          </a:p>
        </p:txBody>
      </p:sp>
      <p:pic>
        <p:nvPicPr>
          <p:cNvPr id="531" name="1부터 3까지 숫자를 출력 1부터 3까지 숫자를 출력" descr="1부터 3까지 숫자를 출력 1부터 3까지 숫자를 출력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30" y="284985"/>
            <a:ext cx="2733295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32" name="Rectangle"/>
          <p:cNvSpPr/>
          <p:nvPr/>
        </p:nvSpPr>
        <p:spPr>
          <a:xfrm>
            <a:off x="1967352" y="1902724"/>
            <a:ext cx="1609857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3" name="Rectangle"/>
          <p:cNvSpPr/>
          <p:nvPr/>
        </p:nvSpPr>
        <p:spPr>
          <a:xfrm>
            <a:off x="7143367" y="1902724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4" name="Rectangle"/>
          <p:cNvSpPr/>
          <p:nvPr/>
        </p:nvSpPr>
        <p:spPr>
          <a:xfrm>
            <a:off x="7143367" y="3261079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5" name="Rectangle"/>
          <p:cNvSpPr/>
          <p:nvPr/>
        </p:nvSpPr>
        <p:spPr>
          <a:xfrm>
            <a:off x="3166967" y="3261079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6" name="Rectangle"/>
          <p:cNvSpPr/>
          <p:nvPr/>
        </p:nvSpPr>
        <p:spPr>
          <a:xfrm>
            <a:off x="3166967" y="3913293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7" name="Rectangle"/>
          <p:cNvSpPr/>
          <p:nvPr/>
        </p:nvSpPr>
        <p:spPr>
          <a:xfrm>
            <a:off x="4087717" y="4619434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8" name="Rectangle"/>
          <p:cNvSpPr/>
          <p:nvPr/>
        </p:nvSpPr>
        <p:spPr>
          <a:xfrm>
            <a:off x="7143367" y="3913293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39" name="Rectangle"/>
          <p:cNvSpPr/>
          <p:nvPr/>
        </p:nvSpPr>
        <p:spPr>
          <a:xfrm>
            <a:off x="7143367" y="4565507"/>
            <a:ext cx="1609856" cy="335843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1" y="545335"/>
            <a:ext cx="10329419" cy="5767331"/>
          </a:xfrm>
          <a:prstGeom prst="rect">
            <a:avLst/>
          </a:prstGeom>
        </p:spPr>
      </p:pic>
      <p:sp>
        <p:nvSpPr>
          <p:cNvPr id="549" name="01  count = 1…"/>
          <p:cNvSpPr txBox="1"/>
          <p:nvPr/>
        </p:nvSpPr>
        <p:spPr>
          <a:xfrm>
            <a:off x="1526295" y="1866900"/>
            <a:ext cx="4286430" cy="3626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400" dirty="0">
                <a:latin typeface="Consolas" panose="020B0609020204030204" pitchFamily="49" charset="0"/>
              </a:rPr>
              <a:t>  count = 1</a:t>
            </a:r>
          </a:p>
          <a:p>
            <a:pPr algn="l">
              <a:lnSpc>
                <a:spcPct val="200000"/>
              </a:lnSpc>
              <a:defRPr>
                <a:solidFill>
                  <a:srgbClr val="DD904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latin typeface="Consolas" panose="020B0609020204030204" pitchFamily="49" charset="0"/>
              </a:rPr>
              <a:t>02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400" dirty="0">
                <a:latin typeface="Consolas" panose="020B0609020204030204" pitchFamily="49" charset="0"/>
              </a:rPr>
              <a:t>  while count &lt; 3: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400" dirty="0">
                <a:latin typeface="Consolas" panose="020B0609020204030204" pitchFamily="49" charset="0"/>
              </a:rPr>
              <a:t>      print(count)</a:t>
            </a:r>
          </a:p>
          <a:p>
            <a:pPr algn="l">
              <a:lnSpc>
                <a:spcPct val="200000"/>
              </a:lnSpc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4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400" dirty="0">
                <a:latin typeface="Consolas" panose="020B0609020204030204" pitchFamily="49" charset="0"/>
              </a:rPr>
              <a:t>      count = count + 1</a:t>
            </a:r>
          </a:p>
        </p:txBody>
      </p:sp>
      <p:pic>
        <p:nvPicPr>
          <p:cNvPr id="550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1" y="284985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51" name="Rectangle"/>
          <p:cNvSpPr/>
          <p:nvPr/>
        </p:nvSpPr>
        <p:spPr>
          <a:xfrm>
            <a:off x="2247747" y="1908692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2" name="Rectangle"/>
          <p:cNvSpPr/>
          <p:nvPr/>
        </p:nvSpPr>
        <p:spPr>
          <a:xfrm>
            <a:off x="3274152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3" name="Rectangle"/>
          <p:cNvSpPr/>
          <p:nvPr/>
        </p:nvSpPr>
        <p:spPr>
          <a:xfrm>
            <a:off x="4012817" y="3975328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4" name="Rectangle"/>
          <p:cNvSpPr/>
          <p:nvPr/>
        </p:nvSpPr>
        <p:spPr>
          <a:xfrm>
            <a:off x="4351356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5" name="Rectangle"/>
          <p:cNvSpPr/>
          <p:nvPr/>
        </p:nvSpPr>
        <p:spPr>
          <a:xfrm>
            <a:off x="2937908" y="4668855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6" name="while"/>
          <p:cNvSpPr/>
          <p:nvPr/>
        </p:nvSpPr>
        <p:spPr>
          <a:xfrm>
            <a:off x="2247747" y="3288150"/>
            <a:ext cx="902246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7" name="Rectangle"/>
          <p:cNvSpPr/>
          <p:nvPr/>
        </p:nvSpPr>
        <p:spPr>
          <a:xfrm>
            <a:off x="4287856" y="3281800"/>
            <a:ext cx="60837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558" name="Rectangle"/>
          <p:cNvSpPr/>
          <p:nvPr/>
        </p:nvSpPr>
        <p:spPr>
          <a:xfrm>
            <a:off x="5674834" y="4668855"/>
            <a:ext cx="388523" cy="2817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49D37-4FF8-4A00-B884-D37451405CCA}"/>
              </a:ext>
            </a:extLst>
          </p:cNvPr>
          <p:cNvSpPr txBox="1"/>
          <p:nvPr/>
        </p:nvSpPr>
        <p:spPr>
          <a:xfrm>
            <a:off x="5280321" y="5563844"/>
            <a:ext cx="4405052" cy="530915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latinLnBrk="0" hangingPunct="0"/>
            <a:r>
              <a:rPr lang="en-US" altLang="ko-KR" sz="3200" dirty="0">
                <a:solidFill>
                  <a:srgbClr val="535353"/>
                </a:solidFill>
                <a:sym typeface="Noto Sans KR Regular"/>
              </a:rPr>
              <a:t>while </a:t>
            </a:r>
            <a:r>
              <a:rPr lang="ko-KR" altLang="en-US" sz="1100" dirty="0" err="1"/>
              <a:t>반복문</a:t>
            </a:r>
            <a:r>
              <a:rPr lang="ko-KR" altLang="en-US" sz="1100" dirty="0"/>
              <a:t> 조건식 관리에서 실수가 자주 발생하는 부분</a:t>
            </a:r>
            <a:endParaRPr lang="ko-KR" altLang="en-US" sz="3200" dirty="0">
              <a:solidFill>
                <a:srgbClr val="535353"/>
              </a:solidFill>
              <a:sym typeface="Noto Sans KR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AAF59-C64D-485E-A869-07B27FB3B484}"/>
              </a:ext>
            </a:extLst>
          </p:cNvPr>
          <p:cNvSpPr txBox="1"/>
          <p:nvPr/>
        </p:nvSpPr>
        <p:spPr>
          <a:xfrm>
            <a:off x="6449006" y="1853029"/>
            <a:ext cx="2778005" cy="961802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defTabSz="412750" latinLnBrk="0" hangingPunct="0"/>
            <a:r>
              <a:rPr lang="ko-KR" altLang="en-US" sz="1200" b="1" dirty="0">
                <a:solidFill>
                  <a:srgbClr val="FF0000"/>
                </a:solidFill>
              </a:rPr>
              <a:t>올바른 코드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defTabSz="412750" latinLnBrk="0" hangingPunct="0"/>
            <a:r>
              <a:rPr lang="ko-KR" altLang="en-US" sz="3600" dirty="0">
                <a:solidFill>
                  <a:srgbClr val="535353"/>
                </a:solidFill>
                <a:sym typeface="Noto Sans KR Regular"/>
              </a:rPr>
              <a:t>    </a:t>
            </a:r>
            <a:r>
              <a:rPr lang="en-US" altLang="ko-KR" sz="3600" dirty="0">
                <a:solidFill>
                  <a:srgbClr val="535353"/>
                </a:solidFill>
                <a:sym typeface="Noto Sans KR Regular"/>
              </a:rPr>
              <a:t>count &lt; 4</a:t>
            </a:r>
          </a:p>
          <a:p>
            <a:pPr defTabSz="412750" latinLnBrk="0" hangingPunct="0"/>
            <a:r>
              <a:rPr lang="en-US" altLang="ko-KR" sz="1200" dirty="0"/>
              <a:t>    count &lt;=3 </a:t>
            </a:r>
            <a:endParaRPr lang="ko-KR" altLang="en-US" sz="3600" dirty="0">
              <a:solidFill>
                <a:srgbClr val="535353"/>
              </a:solidFill>
              <a:sym typeface="Noto Sans KR Regular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273AC54-19EE-4B65-A393-F0EAEE817BAC}"/>
              </a:ext>
            </a:extLst>
          </p:cNvPr>
          <p:cNvCxnSpPr>
            <a:cxnSpLocks/>
          </p:cNvCxnSpPr>
          <p:nvPr/>
        </p:nvCxnSpPr>
        <p:spPr>
          <a:xfrm flipV="1">
            <a:off x="4625340" y="2727960"/>
            <a:ext cx="1823666" cy="84189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4B1A061-B602-4E00-AE98-C060C767BAD8}"/>
              </a:ext>
            </a:extLst>
          </p:cNvPr>
          <p:cNvCxnSpPr>
            <a:cxnSpLocks/>
          </p:cNvCxnSpPr>
          <p:nvPr/>
        </p:nvCxnSpPr>
        <p:spPr>
          <a:xfrm flipH="1" flipV="1">
            <a:off x="3619500" y="2438400"/>
            <a:ext cx="3429000" cy="312420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70F715-EDCF-4266-AE1B-9E9934090056}"/>
              </a:ext>
            </a:extLst>
          </p:cNvPr>
          <p:cNvCxnSpPr>
            <a:cxnSpLocks/>
          </p:cNvCxnSpPr>
          <p:nvPr/>
        </p:nvCxnSpPr>
        <p:spPr>
          <a:xfrm flipH="1" flipV="1">
            <a:off x="4693920" y="3848100"/>
            <a:ext cx="2377440" cy="172974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EF3553-628B-4548-A839-74BD14D86C78}"/>
              </a:ext>
            </a:extLst>
          </p:cNvPr>
          <p:cNvCxnSpPr>
            <a:cxnSpLocks/>
          </p:cNvCxnSpPr>
          <p:nvPr/>
        </p:nvCxnSpPr>
        <p:spPr>
          <a:xfrm flipH="1" flipV="1">
            <a:off x="5516880" y="5059680"/>
            <a:ext cx="1562101" cy="51816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for 반복문 알아보기"/>
          <p:cNvSpPr txBox="1"/>
          <p:nvPr/>
        </p:nvSpPr>
        <p:spPr>
          <a:xfrm>
            <a:off x="3434397" y="3025044"/>
            <a:ext cx="5793253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  <a:r>
              <a:rPr sz="5000">
                <a:solidFill>
                  <a:srgbClr val="DD9043"/>
                </a:solidFill>
              </a:rPr>
              <a:t> </a:t>
            </a:r>
            <a:r>
              <a:rPr sz="5000"/>
              <a:t>알아보기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달걀 10개를 먹는 방법: 반복 횟수를 기록"/>
          <p:cNvSpPr txBox="1"/>
          <p:nvPr/>
        </p:nvSpPr>
        <p:spPr>
          <a:xfrm>
            <a:off x="2118757" y="642429"/>
            <a:ext cx="889666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10개</a:t>
            </a:r>
            <a:r>
              <a:rPr sz="3750"/>
              <a:t>를 먹는 방법: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 횟수를 기록</a:t>
            </a:r>
          </a:p>
        </p:txBody>
      </p:sp>
      <p:grpSp>
        <p:nvGrpSpPr>
          <p:cNvPr id="650" name="먹은 달걀의 개수가 10개 미만인가?"/>
          <p:cNvGrpSpPr/>
          <p:nvPr/>
        </p:nvGrpSpPr>
        <p:grpSpPr>
          <a:xfrm>
            <a:off x="920061" y="2696469"/>
            <a:ext cx="5346089" cy="685801"/>
            <a:chOff x="0" y="0"/>
            <a:chExt cx="10692176" cy="1371600"/>
          </a:xfrm>
        </p:grpSpPr>
        <p:sp>
          <p:nvSpPr>
            <p:cNvPr id="649" name="먹은 달걀의 개수가 10개 미만인가?"/>
            <p:cNvSpPr/>
            <p:nvPr/>
          </p:nvSpPr>
          <p:spPr>
            <a:xfrm>
              <a:off x="50800" y="50800"/>
              <a:ext cx="10590577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/>
                <a:t>먹은 달걀의 개수가 </a:t>
              </a:r>
              <a:r>
                <a:rPr sz="2500">
                  <a:solidFill>
                    <a:srgbClr val="E6381E"/>
                  </a:solidFill>
                  <a:latin typeface="+mj-lt"/>
                  <a:ea typeface="+mj-ea"/>
                  <a:cs typeface="+mj-cs"/>
                  <a:sym typeface="Noto Sans KR Bold"/>
                </a:rPr>
                <a:t>10개 미만</a:t>
              </a:r>
              <a:r>
                <a:rPr sz="2500"/>
                <a:t>인가?</a:t>
              </a:r>
            </a:p>
          </p:txBody>
        </p:sp>
        <p:pic>
          <p:nvPicPr>
            <p:cNvPr id="648" name="먹은 달걀의 개수가 10개 미만인가? 먹은 달걀의 개수가 10개 미만인가?" descr="먹은 달걀의 개수가 10개 미만인가? 먹은 달걀의 개수가 10개 미만인가?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92177" cy="1371600"/>
            </a:xfrm>
            <a:prstGeom prst="rect">
              <a:avLst/>
            </a:prstGeom>
            <a:effectLst/>
          </p:spPr>
        </p:pic>
      </p:grpSp>
      <p:grpSp>
        <p:nvGrpSpPr>
          <p:cNvPr id="653" name="달걀 1개를 먹는다."/>
          <p:cNvGrpSpPr/>
          <p:nvPr/>
        </p:nvGrpSpPr>
        <p:grpSpPr>
          <a:xfrm>
            <a:off x="951046" y="3743755"/>
            <a:ext cx="5284119" cy="685801"/>
            <a:chOff x="0" y="0"/>
            <a:chExt cx="10568237" cy="1371600"/>
          </a:xfrm>
        </p:grpSpPr>
        <p:sp>
          <p:nvSpPr>
            <p:cNvPr id="652" name="달걀 1개를 먹는다."/>
            <p:cNvSpPr/>
            <p:nvPr/>
          </p:nvSpPr>
          <p:spPr>
            <a:xfrm>
              <a:off x="50800" y="50800"/>
              <a:ext cx="10466638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달걀 1개를 먹는다.</a:t>
              </a:r>
            </a:p>
          </p:txBody>
        </p:sp>
        <p:pic>
          <p:nvPicPr>
            <p:cNvPr id="651" name="달걀 1개를 먹는다. 달걀 1개를 먹는다." descr="달걀 1개를 먹는다. 달걀 1개를 먹는다.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68238" cy="1371600"/>
            </a:xfrm>
            <a:prstGeom prst="rect">
              <a:avLst/>
            </a:prstGeom>
            <a:effectLst/>
          </p:spPr>
        </p:pic>
      </p:grpSp>
      <p:grpSp>
        <p:nvGrpSpPr>
          <p:cNvPr id="656" name="먹은 달걀의 개수+1 을 기록한다."/>
          <p:cNvGrpSpPr/>
          <p:nvPr/>
        </p:nvGrpSpPr>
        <p:grpSpPr>
          <a:xfrm>
            <a:off x="961375" y="4791042"/>
            <a:ext cx="5284119" cy="685801"/>
            <a:chOff x="0" y="0"/>
            <a:chExt cx="10568237" cy="1371600"/>
          </a:xfrm>
        </p:grpSpPr>
        <p:sp>
          <p:nvSpPr>
            <p:cNvPr id="655" name="먹은 달걀의 개수+1 을 기록한다."/>
            <p:cNvSpPr/>
            <p:nvPr/>
          </p:nvSpPr>
          <p:spPr>
            <a:xfrm>
              <a:off x="50800" y="50800"/>
              <a:ext cx="10466638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r>
                <a:rPr sz="2500">
                  <a:solidFill>
                    <a:srgbClr val="FF0000"/>
                  </a:solidFill>
                </a:rPr>
                <a:t>먹은 달걀의 개수+1 을 기록한다.</a:t>
              </a:r>
            </a:p>
          </p:txBody>
        </p:sp>
        <p:pic>
          <p:nvPicPr>
            <p:cNvPr id="654" name="먹은 달걀의 개수+1 을 기록한다. 먹은 달걀의 개수+1 을 기록한다." descr="먹은 달걀의 개수+1 을 기록한다. 먹은 달걀의 개수+1 을 기록한다.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68238" cy="1371600"/>
            </a:xfrm>
            <a:prstGeom prst="rect">
              <a:avLst/>
            </a:prstGeom>
            <a:effectLst/>
          </p:spPr>
        </p:pic>
      </p:grpSp>
      <p:grpSp>
        <p:nvGrpSpPr>
          <p:cNvPr id="659" name="먹은 달걀의 개수 : 10개"/>
          <p:cNvGrpSpPr/>
          <p:nvPr/>
        </p:nvGrpSpPr>
        <p:grpSpPr>
          <a:xfrm>
            <a:off x="920061" y="5838328"/>
            <a:ext cx="5346089" cy="685801"/>
            <a:chOff x="0" y="0"/>
            <a:chExt cx="10692176" cy="1371600"/>
          </a:xfrm>
        </p:grpSpPr>
        <p:sp>
          <p:nvSpPr>
            <p:cNvPr id="658" name="먹은 달걀의 개수 : 10개"/>
            <p:cNvSpPr/>
            <p:nvPr/>
          </p:nvSpPr>
          <p:spPr>
            <a:xfrm>
              <a:off x="50800" y="50800"/>
              <a:ext cx="10590577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먹은 달걀의 개수 : 10개</a:t>
              </a:r>
            </a:p>
          </p:txBody>
        </p:sp>
        <p:pic>
          <p:nvPicPr>
            <p:cNvPr id="657" name="먹은 달걀의 개수 : 10개 먹은 달걀의 개수 : 10개" descr="먹은 달걀의 개수 : 10개 먹은 달걀의 개수 : 10개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92177" cy="1371600"/>
            </a:xfrm>
            <a:prstGeom prst="rect">
              <a:avLst/>
            </a:prstGeom>
            <a:effectLst/>
          </p:spPr>
        </p:pic>
      </p:grpSp>
      <p:pic>
        <p:nvPicPr>
          <p:cNvPr id="678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67984" y="3356869"/>
            <a:ext cx="238451" cy="412287"/>
          </a:xfrm>
          <a:prstGeom prst="rect">
            <a:avLst/>
          </a:prstGeom>
        </p:spPr>
      </p:pic>
      <p:pic>
        <p:nvPicPr>
          <p:cNvPr id="680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72994" y="4404155"/>
            <a:ext cx="238392" cy="412287"/>
          </a:xfrm>
          <a:prstGeom prst="rect">
            <a:avLst/>
          </a:prstGeom>
        </p:spPr>
      </p:pic>
      <p:pic>
        <p:nvPicPr>
          <p:cNvPr id="682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19825" y="2913988"/>
            <a:ext cx="467361" cy="2244752"/>
          </a:xfrm>
          <a:prstGeom prst="rect">
            <a:avLst/>
          </a:prstGeom>
        </p:spPr>
      </p:pic>
      <p:pic>
        <p:nvPicPr>
          <p:cNvPr id="684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" y="3013710"/>
            <a:ext cx="500380" cy="3292502"/>
          </a:xfrm>
          <a:prstGeom prst="rect">
            <a:avLst/>
          </a:prstGeom>
        </p:spPr>
      </p:pic>
      <p:sp>
        <p:nvSpPr>
          <p:cNvPr id="664" name="예"/>
          <p:cNvSpPr txBox="1"/>
          <p:nvPr/>
        </p:nvSpPr>
        <p:spPr>
          <a:xfrm>
            <a:off x="3220835" y="3412742"/>
            <a:ext cx="230832" cy="269304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1500"/>
              <a:t>예</a:t>
            </a:r>
          </a:p>
        </p:txBody>
      </p:sp>
      <p:sp>
        <p:nvSpPr>
          <p:cNvPr id="665" name="아니오"/>
          <p:cNvSpPr txBox="1"/>
          <p:nvPr/>
        </p:nvSpPr>
        <p:spPr>
          <a:xfrm>
            <a:off x="224645" y="2896135"/>
            <a:ext cx="615553" cy="269304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1500"/>
              <a:t>아니오</a:t>
            </a:r>
          </a:p>
        </p:txBody>
      </p:sp>
      <p:sp>
        <p:nvSpPr>
          <p:cNvPr id="666" name="달걀의 개수+1을 직접 기록…"/>
          <p:cNvSpPr/>
          <p:nvPr/>
        </p:nvSpPr>
        <p:spPr>
          <a:xfrm>
            <a:off x="7391247" y="2305050"/>
            <a:ext cx="3735230" cy="22479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/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</a:defRPr>
            </a:pPr>
            <a:r>
              <a:rPr sz="2000"/>
              <a:t>달걀의 개수+1을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직접 기록</a:t>
            </a:r>
          </a:p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2000"/>
              <a:t>실수할 가능성 ↑</a:t>
            </a:r>
          </a:p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2000"/>
              <a:t>정확한 반복 처리 어려움</a:t>
            </a:r>
          </a:p>
        </p:txBody>
      </p:sp>
      <p:sp>
        <p:nvSpPr>
          <p:cNvPr id="667" name="while 반복문의 특징"/>
          <p:cNvSpPr/>
          <p:nvPr/>
        </p:nvSpPr>
        <p:spPr>
          <a:xfrm>
            <a:off x="7416647" y="5009155"/>
            <a:ext cx="3684430" cy="635001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2000"/>
              <a:t>while 반복문의 특징</a:t>
            </a:r>
          </a:p>
        </p:txBody>
      </p:sp>
      <p:cxnSp>
        <p:nvCxnSpPr>
          <p:cNvPr id="668" name="Connection Line"/>
          <p:cNvCxnSpPr>
            <a:cxnSpLocks/>
            <a:stCxn id="667" idx="0"/>
            <a:endCxn id="666" idx="2"/>
          </p:cNvCxnSpPr>
          <p:nvPr/>
        </p:nvCxnSpPr>
        <p:spPr>
          <a:xfrm flipV="1">
            <a:off x="9258862" y="4552951"/>
            <a:ext cx="0" cy="456205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headEnd type="stealth"/>
          </a:ln>
        </p:spPr>
      </p:cxnSp>
      <p:grpSp>
        <p:nvGrpSpPr>
          <p:cNvPr id="671" name="먹은 달걀의 개수 = 0"/>
          <p:cNvGrpSpPr/>
          <p:nvPr/>
        </p:nvGrpSpPr>
        <p:grpSpPr>
          <a:xfrm>
            <a:off x="920061" y="1649183"/>
            <a:ext cx="5346089" cy="685801"/>
            <a:chOff x="0" y="0"/>
            <a:chExt cx="10692176" cy="1371600"/>
          </a:xfrm>
        </p:grpSpPr>
        <p:sp>
          <p:nvSpPr>
            <p:cNvPr id="670" name="먹은 달걀의 개수 = 0"/>
            <p:cNvSpPr/>
            <p:nvPr/>
          </p:nvSpPr>
          <p:spPr>
            <a:xfrm>
              <a:off x="50800" y="50800"/>
              <a:ext cx="10590577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20000"/>
                </a:lnSpc>
                <a:defRPr sz="5000"/>
              </a:pPr>
              <a:r>
                <a:rPr sz="2500"/>
                <a:t>먹은 달걀의 개수 = </a:t>
              </a:r>
              <a:r>
                <a:rPr sz="2500">
                  <a:solidFill>
                    <a:srgbClr val="E6381E"/>
                  </a:solidFill>
                </a:rPr>
                <a:t>0</a:t>
              </a:r>
            </a:p>
          </p:txBody>
        </p:sp>
        <p:pic>
          <p:nvPicPr>
            <p:cNvPr id="669" name="먹은 달걀의 개수 = 0 먹은 달걀의 개수 = 0" descr="먹은 달걀의 개수 = 0 먹은 달걀의 개수 = 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92177" cy="1371600"/>
            </a:xfrm>
            <a:prstGeom prst="rect">
              <a:avLst/>
            </a:prstGeom>
            <a:effectLst/>
          </p:spPr>
        </p:pic>
      </p:grpSp>
      <p:pic>
        <p:nvPicPr>
          <p:cNvPr id="686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467984" y="2309583"/>
            <a:ext cx="238451" cy="412287"/>
          </a:xfrm>
          <a:prstGeom prst="rect">
            <a:avLst/>
          </a:prstGeom>
        </p:spPr>
      </p:pic>
      <p:pic>
        <p:nvPicPr>
          <p:cNvPr id="673" name="Rectangle Rectangle" descr="Rectangle Rectangl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58690" y="2685948"/>
            <a:ext cx="1482838" cy="706843"/>
          </a:xfrm>
          <a:prstGeom prst="rect">
            <a:avLst/>
          </a:prstGeom>
        </p:spPr>
      </p:pic>
      <p:sp>
        <p:nvSpPr>
          <p:cNvPr id="675" name="달걀 먹은 개수를 0부터 시작했기 때문"/>
          <p:cNvSpPr txBox="1"/>
          <p:nvPr/>
        </p:nvSpPr>
        <p:spPr>
          <a:xfrm>
            <a:off x="7391247" y="1678714"/>
            <a:ext cx="3366306" cy="269304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sz="1500"/>
              <a:t>달걀 먹은 개수를 0부터 시작했기 때문</a:t>
            </a:r>
          </a:p>
        </p:txBody>
      </p:sp>
      <p:pic>
        <p:nvPicPr>
          <p:cNvPr id="688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646181" y="1725710"/>
            <a:ext cx="2780988" cy="1006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664028" y="-8366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리스트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메소드</a:t>
            </a:r>
            <a:endParaRPr lang="ko-KR" altLang="en-US" sz="3600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7400" y="914400"/>
          <a:ext cx="8077200" cy="536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4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</a:rPr>
                        <a:t>메소드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append()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리스트의 끝에 새 요소를 추가합니다</a:t>
                      </a:r>
                      <a:r>
                        <a:rPr lang="en-US" sz="1400" kern="100" dirty="0">
                          <a:effectLst/>
                        </a:rPr>
                        <a:t>. 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 = [1, 2, 3]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</a:rPr>
                        <a:t>a.append</a:t>
                      </a:r>
                      <a:r>
                        <a:rPr lang="en-US" sz="1400" kern="100" dirty="0">
                          <a:effectLst/>
                        </a:rPr>
                        <a:t>(4)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[1, 2, 3, 4]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462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extend()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기존 리스트에 다른 리스트를 이어 붙입니다</a:t>
                      </a:r>
                      <a:r>
                        <a:rPr lang="en-US" sz="1400" kern="100" dirty="0">
                          <a:effectLst/>
                        </a:rPr>
                        <a:t>. + </a:t>
                      </a:r>
                      <a:r>
                        <a:rPr lang="ko-KR" sz="1400" kern="100" dirty="0">
                          <a:effectLst/>
                        </a:rPr>
                        <a:t>연산자와 같은 기능을 한다고 할 수 있습니다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 = [1, 2, 3]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</a:rPr>
                        <a:t>a.extend</a:t>
                      </a:r>
                      <a:r>
                        <a:rPr lang="en-US" sz="1400" kern="100" dirty="0">
                          <a:effectLst/>
                        </a:rPr>
                        <a:t>([4, 5, 6])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[1, 2, 3, 4, 5, 6]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insert()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첨자로 명시한 리스트 내의 위치에 새 요소를 삽입합니다</a:t>
                      </a:r>
                      <a:r>
                        <a:rPr lang="en-US" sz="1400" kern="100" dirty="0">
                          <a:effectLst/>
                        </a:rPr>
                        <a:t>. insert(</a:t>
                      </a:r>
                      <a:r>
                        <a:rPr lang="ko-KR" sz="1400" kern="100" dirty="0">
                          <a:effectLst/>
                        </a:rPr>
                        <a:t>첨자</a:t>
                      </a:r>
                      <a:r>
                        <a:rPr lang="en-US" sz="1400" kern="100" dirty="0">
                          <a:effectLst/>
                        </a:rPr>
                        <a:t>, </a:t>
                      </a:r>
                      <a:r>
                        <a:rPr lang="ko-KR" sz="1400" kern="100" dirty="0">
                          <a:effectLst/>
                        </a:rPr>
                        <a:t>데이터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ko-KR" sz="1400" kern="100" dirty="0">
                          <a:effectLst/>
                        </a:rPr>
                        <a:t>의 형식으로 사용합니다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 = [2, 4, 5]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</a:rPr>
                        <a:t>a.insert</a:t>
                      </a:r>
                      <a:r>
                        <a:rPr lang="en-US" sz="1400" kern="100" dirty="0">
                          <a:effectLst/>
                        </a:rPr>
                        <a:t>(0, 1) # 0 </a:t>
                      </a:r>
                      <a:r>
                        <a:rPr lang="ko-KR" sz="1400" kern="100" dirty="0">
                          <a:effectLst/>
                        </a:rPr>
                        <a:t>위치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ko-KR" sz="1400" kern="100" dirty="0">
                          <a:effectLst/>
                        </a:rPr>
                        <a:t>첫 번째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ko-KR" sz="1400" kern="100" dirty="0">
                          <a:effectLst/>
                        </a:rPr>
                        <a:t>에 데이터 </a:t>
                      </a:r>
                      <a:r>
                        <a:rPr lang="en-US" sz="1400" kern="100" dirty="0">
                          <a:effectLst/>
                        </a:rPr>
                        <a:t>1</a:t>
                      </a:r>
                      <a:r>
                        <a:rPr lang="ko-KR" sz="1400" kern="100" dirty="0">
                          <a:effectLst/>
                        </a:rPr>
                        <a:t>을 삽입합니다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[1, 2, 4, 5]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</a:t>
                      </a:r>
                      <a:r>
                        <a:rPr lang="en-US" sz="1400" kern="100" dirty="0" err="1">
                          <a:effectLst/>
                        </a:rPr>
                        <a:t>a.insert</a:t>
                      </a:r>
                      <a:r>
                        <a:rPr lang="en-US" sz="1400" kern="100" dirty="0">
                          <a:effectLst/>
                        </a:rPr>
                        <a:t>(2, 3) # 2 </a:t>
                      </a:r>
                      <a:r>
                        <a:rPr lang="ko-KR" sz="1400" kern="100" dirty="0">
                          <a:effectLst/>
                        </a:rPr>
                        <a:t>위치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ko-KR" sz="1400" kern="100" dirty="0">
                          <a:effectLst/>
                        </a:rPr>
                        <a:t>세 번째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ko-KR" sz="1400" kern="100" dirty="0">
                          <a:effectLst/>
                        </a:rPr>
                        <a:t>에 데이터 </a:t>
                      </a: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ko-KR" sz="1400" kern="100" dirty="0">
                          <a:effectLst/>
                        </a:rPr>
                        <a:t>을 삽입합니다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&gt;&gt;&gt; a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[1, 2, 3, 4, 5]</a:t>
                      </a:r>
                      <a:endParaRPr lang="ko-KR" sz="14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73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달걀 10개를 먹는 방법: 총 반복 횟수를 미리 결정"/>
          <p:cNvSpPr txBox="1"/>
          <p:nvPr/>
        </p:nvSpPr>
        <p:spPr>
          <a:xfrm>
            <a:off x="1353423" y="642429"/>
            <a:ext cx="1067600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10개</a:t>
            </a:r>
            <a:r>
              <a:rPr sz="3750"/>
              <a:t>를 먹는 방법: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총 반복 횟수를 미리 결정</a:t>
            </a:r>
          </a:p>
        </p:txBody>
      </p:sp>
      <p:grpSp>
        <p:nvGrpSpPr>
          <p:cNvPr id="696" name="먹은 달걀을 10개 준비한다."/>
          <p:cNvGrpSpPr/>
          <p:nvPr/>
        </p:nvGrpSpPr>
        <p:grpSpPr>
          <a:xfrm>
            <a:off x="920061" y="1900486"/>
            <a:ext cx="5346089" cy="685801"/>
            <a:chOff x="0" y="0"/>
            <a:chExt cx="10692176" cy="1371600"/>
          </a:xfrm>
        </p:grpSpPr>
        <p:sp>
          <p:nvSpPr>
            <p:cNvPr id="695" name="먹은 달걀을 10개 준비한다."/>
            <p:cNvSpPr/>
            <p:nvPr/>
          </p:nvSpPr>
          <p:spPr>
            <a:xfrm>
              <a:off x="50800" y="50800"/>
              <a:ext cx="10590577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latin typeface="+mj-lt"/>
                  <a:ea typeface="+mj-ea"/>
                  <a:cs typeface="+mj-cs"/>
                  <a:sym typeface="Noto Sans KR Bold"/>
                </a:defRPr>
              </a:lvl1pPr>
            </a:lstStyle>
            <a:p>
              <a:r>
                <a:rPr sz="2500">
                  <a:solidFill>
                    <a:srgbClr val="FF0000"/>
                  </a:solidFill>
                </a:rPr>
                <a:t>먹은 달걀을 10개 준비한다.</a:t>
              </a:r>
            </a:p>
          </p:txBody>
        </p:sp>
        <p:pic>
          <p:nvPicPr>
            <p:cNvPr id="694" name="먹은 달걀을 10개 준비한다. 먹은 달걀을 10개 준비한다." descr="먹은 달걀을 10개 준비한다. 먹은 달걀을 10개 준비한다.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92177" cy="1371600"/>
            </a:xfrm>
            <a:prstGeom prst="rect">
              <a:avLst/>
            </a:prstGeom>
            <a:effectLst/>
          </p:spPr>
        </p:pic>
      </p:grpSp>
      <p:grpSp>
        <p:nvGrpSpPr>
          <p:cNvPr id="699" name="먹을 달걀이 남아있는가?"/>
          <p:cNvGrpSpPr/>
          <p:nvPr/>
        </p:nvGrpSpPr>
        <p:grpSpPr>
          <a:xfrm>
            <a:off x="951046" y="3086100"/>
            <a:ext cx="5284119" cy="685800"/>
            <a:chOff x="0" y="0"/>
            <a:chExt cx="10568237" cy="1371600"/>
          </a:xfrm>
        </p:grpSpPr>
        <p:sp>
          <p:nvSpPr>
            <p:cNvPr id="698" name="먹을 달걀이 남아있는가?"/>
            <p:cNvSpPr/>
            <p:nvPr/>
          </p:nvSpPr>
          <p:spPr>
            <a:xfrm>
              <a:off x="50800" y="50800"/>
              <a:ext cx="10466638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먹을 달걀이 남아있는가?</a:t>
              </a:r>
            </a:p>
          </p:txBody>
        </p:sp>
        <p:pic>
          <p:nvPicPr>
            <p:cNvPr id="697" name="먹을 달걀이 남아있는가? 먹을 달걀이 남아있는가?" descr="먹을 달걀이 남아있는가? 먹을 달걀이 남아있는가?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68238" cy="1371600"/>
            </a:xfrm>
            <a:prstGeom prst="rect">
              <a:avLst/>
            </a:prstGeom>
            <a:effectLst/>
          </p:spPr>
        </p:pic>
      </p:grpSp>
      <p:grpSp>
        <p:nvGrpSpPr>
          <p:cNvPr id="702" name="달걀 1개를 먹는다."/>
          <p:cNvGrpSpPr/>
          <p:nvPr/>
        </p:nvGrpSpPr>
        <p:grpSpPr>
          <a:xfrm>
            <a:off x="961375" y="4271714"/>
            <a:ext cx="5284119" cy="685801"/>
            <a:chOff x="0" y="0"/>
            <a:chExt cx="10568237" cy="1371600"/>
          </a:xfrm>
        </p:grpSpPr>
        <p:sp>
          <p:nvSpPr>
            <p:cNvPr id="701" name="달걀 1개를 먹는다."/>
            <p:cNvSpPr/>
            <p:nvPr/>
          </p:nvSpPr>
          <p:spPr>
            <a:xfrm>
              <a:off x="50800" y="50800"/>
              <a:ext cx="10466638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달걀 1개를 먹는다.</a:t>
              </a:r>
            </a:p>
          </p:txBody>
        </p:sp>
        <p:pic>
          <p:nvPicPr>
            <p:cNvPr id="700" name="달걀 1개를 먹는다. 달걀 1개를 먹는다." descr="달걀 1개를 먹는다. 달걀 1개를 먹는다.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68238" cy="1371600"/>
            </a:xfrm>
            <a:prstGeom prst="rect">
              <a:avLst/>
            </a:prstGeom>
            <a:effectLst/>
          </p:spPr>
        </p:pic>
      </p:grpSp>
      <p:grpSp>
        <p:nvGrpSpPr>
          <p:cNvPr id="705" name="먹은 달걀의 개수 : 10개"/>
          <p:cNvGrpSpPr/>
          <p:nvPr/>
        </p:nvGrpSpPr>
        <p:grpSpPr>
          <a:xfrm>
            <a:off x="920061" y="5457328"/>
            <a:ext cx="5346089" cy="685801"/>
            <a:chOff x="0" y="0"/>
            <a:chExt cx="10692176" cy="1371600"/>
          </a:xfrm>
        </p:grpSpPr>
        <p:sp>
          <p:nvSpPr>
            <p:cNvPr id="704" name="먹은 달걀의 개수 : 10개"/>
            <p:cNvSpPr/>
            <p:nvPr/>
          </p:nvSpPr>
          <p:spPr>
            <a:xfrm>
              <a:off x="50800" y="50800"/>
              <a:ext cx="10590577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20000"/>
                </a:lnSpc>
                <a:defRPr sz="5000"/>
              </a:lvl1pPr>
            </a:lstStyle>
            <a:p>
              <a:r>
                <a:rPr sz="2500"/>
                <a:t>먹은 달걀의 개수 : 10개</a:t>
              </a:r>
            </a:p>
          </p:txBody>
        </p:sp>
        <p:pic>
          <p:nvPicPr>
            <p:cNvPr id="703" name="먹은 달걀의 개수 : 10개 먹은 달걀의 개수 : 10개" descr="먹은 달걀의 개수 : 10개 먹은 달걀의 개수 : 10개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92177" cy="1371600"/>
            </a:xfrm>
            <a:prstGeom prst="rect">
              <a:avLst/>
            </a:prstGeom>
            <a:effectLst/>
          </p:spPr>
        </p:pic>
      </p:grpSp>
      <p:pic>
        <p:nvPicPr>
          <p:cNvPr id="71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67984" y="2560886"/>
            <a:ext cx="238451" cy="550615"/>
          </a:xfrm>
          <a:prstGeom prst="rect">
            <a:avLst/>
          </a:prstGeom>
        </p:spPr>
      </p:pic>
      <p:pic>
        <p:nvPicPr>
          <p:cNvPr id="717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73614" y="3746500"/>
            <a:ext cx="238400" cy="550614"/>
          </a:xfrm>
          <a:prstGeom prst="rect">
            <a:avLst/>
          </a:prstGeom>
        </p:spPr>
      </p:pic>
      <p:pic>
        <p:nvPicPr>
          <p:cNvPr id="719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09665" y="3303878"/>
            <a:ext cx="466726" cy="1336067"/>
          </a:xfrm>
          <a:prstGeom prst="rect">
            <a:avLst/>
          </a:prstGeom>
        </p:spPr>
      </p:pic>
      <p:pic>
        <p:nvPicPr>
          <p:cNvPr id="721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" y="3403600"/>
            <a:ext cx="531496" cy="2521612"/>
          </a:xfrm>
          <a:prstGeom prst="rect">
            <a:avLst/>
          </a:prstGeom>
        </p:spPr>
      </p:pic>
      <p:sp>
        <p:nvSpPr>
          <p:cNvPr id="710" name="예"/>
          <p:cNvSpPr txBox="1"/>
          <p:nvPr/>
        </p:nvSpPr>
        <p:spPr>
          <a:xfrm>
            <a:off x="3220835" y="3882642"/>
            <a:ext cx="230832" cy="269304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1500"/>
              <a:t>예</a:t>
            </a:r>
          </a:p>
        </p:txBody>
      </p:sp>
      <p:sp>
        <p:nvSpPr>
          <p:cNvPr id="711" name="아니오"/>
          <p:cNvSpPr txBox="1"/>
          <p:nvPr/>
        </p:nvSpPr>
        <p:spPr>
          <a:xfrm>
            <a:off x="224645" y="3296185"/>
            <a:ext cx="615553" cy="269304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1500"/>
              <a:t>아니오</a:t>
            </a:r>
          </a:p>
        </p:txBody>
      </p:sp>
      <p:sp>
        <p:nvSpPr>
          <p:cNvPr id="712" name="먹은 달걀을 미리 준비…"/>
          <p:cNvSpPr/>
          <p:nvPr/>
        </p:nvSpPr>
        <p:spPr>
          <a:xfrm>
            <a:off x="7391247" y="2305050"/>
            <a:ext cx="3735230" cy="22479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/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</a:defRPr>
            </a:pPr>
            <a:r>
              <a:rPr sz="2000"/>
              <a:t>먹은 달걀을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미리 준비</a:t>
            </a:r>
          </a:p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</a:defRPr>
            </a:pPr>
            <a:r>
              <a:rPr sz="2000"/>
              <a:t>실수할 가능성 → </a:t>
            </a:r>
            <a:r>
              <a:rPr sz="2000">
                <a:latin typeface="+mj-lt"/>
                <a:ea typeface="+mj-ea"/>
                <a:cs typeface="+mj-cs"/>
                <a:sym typeface="Noto Sans KR Bold"/>
              </a:rPr>
              <a:t>거의 없음</a:t>
            </a:r>
          </a:p>
          <a:p>
            <a:pPr marL="357188" indent="-230188">
              <a:lnSpc>
                <a:spcPct val="150000"/>
              </a:lnSpc>
              <a:buClr>
                <a:srgbClr val="B4B4B4"/>
              </a:buClr>
              <a:buSzPct val="82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2000"/>
              <a:t>정확한 반복 가능</a:t>
            </a:r>
          </a:p>
        </p:txBody>
      </p:sp>
      <p:sp>
        <p:nvSpPr>
          <p:cNvPr id="713" name="for 반복문의 특징"/>
          <p:cNvSpPr/>
          <p:nvPr/>
        </p:nvSpPr>
        <p:spPr>
          <a:xfrm>
            <a:off x="7416647" y="5009155"/>
            <a:ext cx="3684430" cy="635001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2000"/>
              <a:t>for 반복문의 특징</a:t>
            </a:r>
          </a:p>
        </p:txBody>
      </p:sp>
      <p:cxnSp>
        <p:nvCxnSpPr>
          <p:cNvPr id="714" name="Connection Line"/>
          <p:cNvCxnSpPr>
            <a:cxnSpLocks/>
            <a:stCxn id="713" idx="0"/>
            <a:endCxn id="712" idx="2"/>
          </p:cNvCxnSpPr>
          <p:nvPr/>
        </p:nvCxnSpPr>
        <p:spPr>
          <a:xfrm flipV="1">
            <a:off x="9258862" y="4552951"/>
            <a:ext cx="0" cy="456205"/>
          </a:xfrm>
          <a:prstGeom prst="straightConnector1">
            <a:avLst/>
          </a:prstGeom>
          <a:ln w="101600" cap="rnd">
            <a:solidFill>
              <a:srgbClr val="5A5F5E"/>
            </a:solidFill>
            <a:miter lim="400000"/>
            <a:headEnd type="stealth"/>
          </a:ln>
        </p:spPr>
      </p:cxn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for 반복문으로 달걀 프라이 3개를 만드는 방법"/>
          <p:cNvSpPr txBox="1"/>
          <p:nvPr/>
        </p:nvSpPr>
        <p:spPr>
          <a:xfrm>
            <a:off x="1548448" y="642429"/>
            <a:ext cx="10098918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  <a:r>
              <a:rPr sz="3750"/>
              <a:t>으로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프라이 3개</a:t>
            </a:r>
            <a:r>
              <a:rPr sz="3750"/>
              <a:t>를 만드는 방법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4" y="3086217"/>
            <a:ext cx="1995348" cy="1718397"/>
          </a:xfrm>
          <a:prstGeom prst="rect">
            <a:avLst/>
          </a:prstGeom>
          <a:ln w="3175">
            <a:miter lim="400000"/>
          </a:ln>
        </p:spPr>
      </p:pic>
      <p:pic>
        <p:nvPicPr>
          <p:cNvPr id="7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997" y="3469570"/>
            <a:ext cx="1699364" cy="951693"/>
          </a:xfrm>
          <a:prstGeom prst="rect">
            <a:avLst/>
          </a:prstGeom>
          <a:ln w="3175">
            <a:miter lim="400000"/>
          </a:ln>
        </p:spPr>
      </p:pic>
      <p:pic>
        <p:nvPicPr>
          <p:cNvPr id="7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807" y="3310581"/>
            <a:ext cx="2514242" cy="1269671"/>
          </a:xfrm>
          <a:prstGeom prst="rect">
            <a:avLst/>
          </a:prstGeom>
          <a:ln w="3175">
            <a:miter lim="400000"/>
          </a:ln>
        </p:spPr>
      </p:pic>
      <p:sp>
        <p:nvSpPr>
          <p:cNvPr id="730" name="(1) 달걀 3개를 준비합니다."/>
          <p:cNvSpPr txBox="1"/>
          <p:nvPr/>
        </p:nvSpPr>
        <p:spPr>
          <a:xfrm>
            <a:off x="403621" y="2487424"/>
            <a:ext cx="3111429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(1) 달걀 3개를 준비합니다.</a:t>
            </a:r>
          </a:p>
        </p:txBody>
      </p:sp>
      <p:sp>
        <p:nvSpPr>
          <p:cNvPr id="731" name="(2) 달걀 하나를 꺼내서…"/>
          <p:cNvSpPr txBox="1"/>
          <p:nvPr/>
        </p:nvSpPr>
        <p:spPr>
          <a:xfrm>
            <a:off x="4686053" y="2520861"/>
            <a:ext cx="2657779" cy="654025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(2) 달걀 하나를 꺼내서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접시에 놓습니다.</a:t>
            </a:r>
          </a:p>
        </p:txBody>
      </p:sp>
      <p:sp>
        <p:nvSpPr>
          <p:cNvPr id="732" name="(3) 달걀 프라이를 요리합니다."/>
          <p:cNvSpPr txBox="1"/>
          <p:nvPr/>
        </p:nvSpPr>
        <p:spPr>
          <a:xfrm>
            <a:off x="8619476" y="2487424"/>
            <a:ext cx="3483326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(3) 달걀 프라이를 요리합니다.</a:t>
            </a:r>
          </a:p>
        </p:txBody>
      </p:sp>
      <p:pic>
        <p:nvPicPr>
          <p:cNvPr id="739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24093" y="3832087"/>
            <a:ext cx="2009305" cy="238451"/>
          </a:xfrm>
          <a:prstGeom prst="rect">
            <a:avLst/>
          </a:prstGeom>
        </p:spPr>
      </p:pic>
      <p:pic>
        <p:nvPicPr>
          <p:cNvPr id="741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836016" y="3832087"/>
            <a:ext cx="2009191" cy="238451"/>
          </a:xfrm>
          <a:prstGeom prst="rect">
            <a:avLst/>
          </a:prstGeom>
        </p:spPr>
      </p:pic>
      <p:pic>
        <p:nvPicPr>
          <p:cNvPr id="743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53407" y="4353910"/>
            <a:ext cx="3088844" cy="712453"/>
          </a:xfrm>
          <a:prstGeom prst="rect">
            <a:avLst/>
          </a:prstGeom>
        </p:spPr>
      </p:pic>
      <p:grpSp>
        <p:nvGrpSpPr>
          <p:cNvPr id="738" name="달걀을 모두 요리할 때까지…"/>
          <p:cNvGrpSpPr/>
          <p:nvPr/>
        </p:nvGrpSpPr>
        <p:grpSpPr>
          <a:xfrm>
            <a:off x="6092819" y="5118277"/>
            <a:ext cx="3425644" cy="1017356"/>
            <a:chOff x="-1" y="-1"/>
            <a:chExt cx="6851285" cy="2034709"/>
          </a:xfrm>
        </p:grpSpPr>
        <p:sp>
          <p:nvSpPr>
            <p:cNvPr id="737" name="달걀을 모두 요리할 때까지…"/>
            <p:cNvSpPr txBox="1"/>
            <p:nvPr/>
          </p:nvSpPr>
          <p:spPr>
            <a:xfrm>
              <a:off x="134703" y="363328"/>
              <a:ext cx="6716581" cy="130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달걀을 모두 요리할 때까지 </a:t>
              </a:r>
            </a:p>
            <a:p>
              <a:pPr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(2)~(3)의 과정을 반복합니다.</a:t>
              </a:r>
            </a:p>
          </p:txBody>
        </p:sp>
        <p:pic>
          <p:nvPicPr>
            <p:cNvPr id="736" name="달걀을 모두 요리할 때까지… 달걀을 모두 요리할 때까지 (2)~(3)의 과정을 반복합니다." descr="달걀을 모두 요리할 때까지… 달걀을 모두 요리할 때까지 (2)~(3)의 과정을 반복합니다.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6816513" cy="203470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for 반복문으로 달걀 프라이 3개를 만드는 방법"/>
          <p:cNvSpPr txBox="1"/>
          <p:nvPr/>
        </p:nvSpPr>
        <p:spPr>
          <a:xfrm>
            <a:off x="1548448" y="642429"/>
            <a:ext cx="10098918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  <a:r>
              <a:rPr sz="3750"/>
              <a:t>으로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프라이 3개</a:t>
            </a:r>
            <a:r>
              <a:rPr sz="3750"/>
              <a:t>를 만드는 방법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20" y="2303561"/>
            <a:ext cx="1995348" cy="1718397"/>
          </a:xfrm>
          <a:prstGeom prst="rect">
            <a:avLst/>
          </a:prstGeom>
          <a:ln w="3175">
            <a:miter lim="400000"/>
          </a:ln>
        </p:spPr>
      </p:pic>
      <p:pic>
        <p:nvPicPr>
          <p:cNvPr id="7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37" y="2686913"/>
            <a:ext cx="1699364" cy="951693"/>
          </a:xfrm>
          <a:prstGeom prst="rect">
            <a:avLst/>
          </a:prstGeom>
          <a:ln w="3175">
            <a:miter lim="400000"/>
          </a:ln>
        </p:spPr>
      </p:pic>
      <p:pic>
        <p:nvPicPr>
          <p:cNvPr id="75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98" y="4645930"/>
            <a:ext cx="2514243" cy="1269670"/>
          </a:xfrm>
          <a:prstGeom prst="rect">
            <a:avLst/>
          </a:prstGeom>
          <a:ln w="3175">
            <a:miter lim="400000"/>
          </a:ln>
        </p:spPr>
      </p:pic>
      <p:sp>
        <p:nvSpPr>
          <p:cNvPr id="752" name="(1) 달걀 3개를 준비합니다."/>
          <p:cNvSpPr txBox="1"/>
          <p:nvPr/>
        </p:nvSpPr>
        <p:spPr>
          <a:xfrm>
            <a:off x="7348319" y="1846984"/>
            <a:ext cx="3111429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(1) 달걀 3개를 준비합니다.</a:t>
            </a:r>
          </a:p>
        </p:txBody>
      </p:sp>
      <p:sp>
        <p:nvSpPr>
          <p:cNvPr id="753" name="(2) 달걀 하나를 꺼내서…"/>
          <p:cNvSpPr txBox="1"/>
          <p:nvPr/>
        </p:nvSpPr>
        <p:spPr>
          <a:xfrm>
            <a:off x="3263993" y="1693096"/>
            <a:ext cx="2657779" cy="654025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(2) 달걀 하나를 꺼내서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접시에 놓습니다.</a:t>
            </a:r>
          </a:p>
        </p:txBody>
      </p:sp>
      <p:sp>
        <p:nvSpPr>
          <p:cNvPr id="754" name="(3) 달걀 프라이를 요리합니다."/>
          <p:cNvSpPr txBox="1"/>
          <p:nvPr/>
        </p:nvSpPr>
        <p:spPr>
          <a:xfrm>
            <a:off x="3205498" y="6165249"/>
            <a:ext cx="3483326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(3) 달걀 프라이를 요리합니다.</a:t>
            </a:r>
          </a:p>
        </p:txBody>
      </p:sp>
      <p:pic>
        <p:nvPicPr>
          <p:cNvPr id="774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71321" y="2417661"/>
            <a:ext cx="2102400" cy="303328"/>
          </a:xfrm>
          <a:prstGeom prst="rect">
            <a:avLst/>
          </a:prstGeom>
        </p:spPr>
      </p:pic>
      <p:pic>
        <p:nvPicPr>
          <p:cNvPr id="776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97" y="3613205"/>
            <a:ext cx="238451" cy="1058125"/>
          </a:xfrm>
          <a:prstGeom prst="rect">
            <a:avLst/>
          </a:prstGeom>
        </p:spPr>
      </p:pic>
      <p:pic>
        <p:nvPicPr>
          <p:cNvPr id="778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196876" y="3571248"/>
            <a:ext cx="411333" cy="1142028"/>
          </a:xfrm>
          <a:prstGeom prst="rect">
            <a:avLst/>
          </a:prstGeom>
        </p:spPr>
      </p:pic>
      <p:grpSp>
        <p:nvGrpSpPr>
          <p:cNvPr id="760" name="달걀을 모두 요리할 때까지…"/>
          <p:cNvGrpSpPr/>
          <p:nvPr/>
        </p:nvGrpSpPr>
        <p:grpSpPr>
          <a:xfrm>
            <a:off x="5747975" y="3984057"/>
            <a:ext cx="3425644" cy="1017356"/>
            <a:chOff x="-1" y="-1"/>
            <a:chExt cx="6851285" cy="2034709"/>
          </a:xfrm>
        </p:grpSpPr>
        <p:sp>
          <p:nvSpPr>
            <p:cNvPr id="759" name="달걀을 모두 요리할 때까지…"/>
            <p:cNvSpPr txBox="1"/>
            <p:nvPr/>
          </p:nvSpPr>
          <p:spPr>
            <a:xfrm>
              <a:off x="134703" y="363328"/>
              <a:ext cx="6716581" cy="130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달걀을 모두 요리할 때까지 </a:t>
              </a:r>
            </a:p>
            <a:p>
              <a:pPr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(2)~(3)의 과정을 반복합니다.</a:t>
              </a:r>
            </a:p>
          </p:txBody>
        </p:sp>
        <p:pic>
          <p:nvPicPr>
            <p:cNvPr id="758" name="달걀을 모두 요리할 때까지… 달걀을 모두 요리할 때까지 (2)~(3)의 과정을 반복합니다." descr="달걀을 모두 요리할 때까지… 달걀을 모두 요리할 때까지 (2)~(3)의 과정을 반복합니다.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6816513" cy="2034709"/>
            </a:xfrm>
            <a:prstGeom prst="rect">
              <a:avLst/>
            </a:prstGeom>
            <a:effectLst/>
          </p:spPr>
        </p:pic>
      </p:grpSp>
      <p:sp>
        <p:nvSpPr>
          <p:cNvPr id="761" name="for"/>
          <p:cNvSpPr txBox="1"/>
          <p:nvPr/>
        </p:nvSpPr>
        <p:spPr>
          <a:xfrm>
            <a:off x="1855549" y="2758803"/>
            <a:ext cx="1096454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762" name="in"/>
          <p:cNvSpPr txBox="1"/>
          <p:nvPr/>
        </p:nvSpPr>
        <p:spPr>
          <a:xfrm>
            <a:off x="5958413" y="2758803"/>
            <a:ext cx="743793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in</a:t>
            </a:r>
          </a:p>
        </p:txBody>
      </p:sp>
      <p:sp>
        <p:nvSpPr>
          <p:cNvPr id="763" name=":"/>
          <p:cNvSpPr txBox="1"/>
          <p:nvPr/>
        </p:nvSpPr>
        <p:spPr>
          <a:xfrm>
            <a:off x="9974960" y="2758803"/>
            <a:ext cx="391133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764" name="for 반복문의 시작"/>
          <p:cNvSpPr txBox="1"/>
          <p:nvPr/>
        </p:nvSpPr>
        <p:spPr>
          <a:xfrm>
            <a:off x="698220" y="1873833"/>
            <a:ext cx="2083904" cy="346249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for 반복문의 시작</a:t>
            </a:r>
          </a:p>
        </p:txBody>
      </p:sp>
      <p:cxnSp>
        <p:nvCxnSpPr>
          <p:cNvPr id="765" name="Connection Line"/>
          <p:cNvCxnSpPr>
            <a:cxnSpLocks/>
            <a:stCxn id="761" idx="0"/>
          </p:cNvCxnSpPr>
          <p:nvPr/>
        </p:nvCxnSpPr>
        <p:spPr>
          <a:xfrm flipH="1" flipV="1">
            <a:off x="2001167" y="2303561"/>
            <a:ext cx="402609" cy="455242"/>
          </a:xfrm>
          <a:prstGeom prst="straightConnector1">
            <a:avLst/>
          </a:prstGeom>
          <a:ln w="190500" cap="rnd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  <a:tailEnd type="stealth"/>
          </a:ln>
        </p:spPr>
      </p:cxnSp>
      <p:sp>
        <p:nvSpPr>
          <p:cNvPr id="766" name="달걀이 없어질 때까지 '하나씩' 꺼냄"/>
          <p:cNvSpPr txBox="1"/>
          <p:nvPr/>
        </p:nvSpPr>
        <p:spPr>
          <a:xfrm>
            <a:off x="5941921" y="1337265"/>
            <a:ext cx="4106894" cy="346249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pPr>
            <a:r>
              <a:rPr sz="2000">
                <a:sym typeface="Noto Sans KR Regular"/>
              </a:rPr>
              <a:t>달걀이 없어질 때까지 </a:t>
            </a:r>
            <a:r>
              <a:rPr sz="2000">
                <a:solidFill>
                  <a:srgbClr val="FBFF00"/>
                </a:solidFill>
              </a:rPr>
              <a:t>'하나씩' 꺼냄</a:t>
            </a:r>
          </a:p>
        </p:txBody>
      </p:sp>
      <p:cxnSp>
        <p:nvCxnSpPr>
          <p:cNvPr id="767" name="Connection Line"/>
          <p:cNvCxnSpPr>
            <a:cxnSpLocks/>
            <a:stCxn id="762" idx="0"/>
          </p:cNvCxnSpPr>
          <p:nvPr/>
        </p:nvCxnSpPr>
        <p:spPr>
          <a:xfrm flipV="1">
            <a:off x="6330310" y="1716764"/>
            <a:ext cx="612357" cy="1042039"/>
          </a:xfrm>
          <a:prstGeom prst="straightConnector1">
            <a:avLst/>
          </a:prstGeom>
          <a:ln w="190500" cap="rnd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  <a:tailEnd type="stealth"/>
          </a:ln>
        </p:spPr>
      </p:cxnSp>
      <p:sp>
        <p:nvSpPr>
          <p:cNvPr id="768" name="for 반복문 문법 요소"/>
          <p:cNvSpPr txBox="1"/>
          <p:nvPr/>
        </p:nvSpPr>
        <p:spPr>
          <a:xfrm>
            <a:off x="9576943" y="4319611"/>
            <a:ext cx="2430152" cy="346249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for 반복문 문법 요소</a:t>
            </a:r>
          </a:p>
        </p:txBody>
      </p:sp>
      <p:cxnSp>
        <p:nvCxnSpPr>
          <p:cNvPr id="769" name="Connection Line"/>
          <p:cNvCxnSpPr>
            <a:cxnSpLocks/>
            <a:endCxn id="768" idx="0"/>
          </p:cNvCxnSpPr>
          <p:nvPr/>
        </p:nvCxnSpPr>
        <p:spPr>
          <a:xfrm>
            <a:off x="10336451" y="3566716"/>
            <a:ext cx="455568" cy="752895"/>
          </a:xfrm>
          <a:prstGeom prst="straightConnector1">
            <a:avLst/>
          </a:prstGeom>
          <a:ln w="190500" cap="rnd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  <a:tailEnd type="stealth"/>
          </a:ln>
        </p:spPr>
      </p:cxnSp>
      <p:pic>
        <p:nvPicPr>
          <p:cNvPr id="770" name="Rectangle Rectangle" descr="Rectangle Rectangl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782698" y="4620530"/>
            <a:ext cx="1006879" cy="1935469"/>
          </a:xfrm>
          <a:prstGeom prst="rect">
            <a:avLst/>
          </a:prstGeom>
        </p:spPr>
      </p:pic>
      <p:sp>
        <p:nvSpPr>
          <p:cNvPr id="772" name="들여쓰기 필수!"/>
          <p:cNvSpPr txBox="1"/>
          <p:nvPr/>
        </p:nvSpPr>
        <p:spPr>
          <a:xfrm>
            <a:off x="819171" y="4129306"/>
            <a:ext cx="1740861" cy="346249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들여쓰기 필수!</a:t>
            </a:r>
          </a:p>
        </p:txBody>
      </p:sp>
      <p:pic>
        <p:nvPicPr>
          <p:cNvPr id="780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58187" y="4441486"/>
            <a:ext cx="591863" cy="979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for 반복문으로 달걀 프라이 3개를 만드는 방법"/>
          <p:cNvSpPr txBox="1"/>
          <p:nvPr/>
        </p:nvSpPr>
        <p:spPr>
          <a:xfrm>
            <a:off x="1548448" y="642429"/>
            <a:ext cx="10098918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  <a:r>
              <a:rPr sz="3750"/>
              <a:t>으로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프라이 3개</a:t>
            </a:r>
            <a:r>
              <a:rPr sz="3750"/>
              <a:t>를 만드는 방법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20" y="2303561"/>
            <a:ext cx="1995348" cy="1718397"/>
          </a:xfrm>
          <a:prstGeom prst="rect">
            <a:avLst/>
          </a:prstGeom>
          <a:ln w="3175">
            <a:miter lim="400000"/>
          </a:ln>
        </p:spPr>
      </p:pic>
      <p:pic>
        <p:nvPicPr>
          <p:cNvPr id="7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37" y="2686913"/>
            <a:ext cx="1699364" cy="951693"/>
          </a:xfrm>
          <a:prstGeom prst="rect">
            <a:avLst/>
          </a:prstGeom>
          <a:ln w="3175">
            <a:miter lim="400000"/>
          </a:ln>
        </p:spPr>
      </p:pic>
      <p:pic>
        <p:nvPicPr>
          <p:cNvPr id="7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98" y="4645930"/>
            <a:ext cx="2514243" cy="1269670"/>
          </a:xfrm>
          <a:prstGeom prst="rect">
            <a:avLst/>
          </a:prstGeom>
          <a:ln w="3175">
            <a:miter lim="400000"/>
          </a:ln>
        </p:spPr>
      </p:pic>
      <p:sp>
        <p:nvSpPr>
          <p:cNvPr id="789" name="(1) 반복 처리할 데이터 세트를 준비"/>
          <p:cNvSpPr txBox="1"/>
          <p:nvPr/>
        </p:nvSpPr>
        <p:spPr>
          <a:xfrm>
            <a:off x="7348320" y="1846984"/>
            <a:ext cx="4119718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(1) 반복 처리할 데이터 세트를 준비</a:t>
            </a:r>
          </a:p>
        </p:txBody>
      </p:sp>
      <p:sp>
        <p:nvSpPr>
          <p:cNvPr id="790" name="(2) 데이터 하나를 꺼내서…"/>
          <p:cNvSpPr txBox="1"/>
          <p:nvPr/>
        </p:nvSpPr>
        <p:spPr>
          <a:xfrm>
            <a:off x="3263993" y="1693096"/>
            <a:ext cx="2914259" cy="654025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4000">
                <a:solidFill>
                  <a:srgbClr val="FFFFFF"/>
                </a:solidFill>
              </a:defRPr>
            </a:pPr>
            <a:r>
              <a:rPr sz="2000"/>
              <a:t>(2) 데이터 하나를 꺼내서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rPr sz="2000"/>
              <a:t>변수에 저장</a:t>
            </a:r>
          </a:p>
        </p:txBody>
      </p:sp>
      <p:sp>
        <p:nvSpPr>
          <p:cNvPr id="791" name="(3) 변수에 저장된 데이터를 꺼내서 처리"/>
          <p:cNvSpPr txBox="1"/>
          <p:nvPr/>
        </p:nvSpPr>
        <p:spPr>
          <a:xfrm>
            <a:off x="3205498" y="6165249"/>
            <a:ext cx="4632678" cy="346249"/>
          </a:xfrm>
          <a:prstGeom prst="rect">
            <a:avLst/>
          </a:prstGeom>
          <a:solidFill>
            <a:srgbClr val="808785"/>
          </a:solidFill>
          <a:ln w="3175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(3) 변수에 저장된 데이터를 꺼내서 처리</a:t>
            </a:r>
          </a:p>
        </p:txBody>
      </p:sp>
      <p:pic>
        <p:nvPicPr>
          <p:cNvPr id="801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71321" y="2417661"/>
            <a:ext cx="2102400" cy="303328"/>
          </a:xfrm>
          <a:prstGeom prst="rect">
            <a:avLst/>
          </a:prstGeom>
        </p:spPr>
      </p:pic>
      <p:pic>
        <p:nvPicPr>
          <p:cNvPr id="803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97" y="3613205"/>
            <a:ext cx="238451" cy="1058125"/>
          </a:xfrm>
          <a:prstGeom prst="rect">
            <a:avLst/>
          </a:prstGeom>
        </p:spPr>
      </p:pic>
      <p:pic>
        <p:nvPicPr>
          <p:cNvPr id="805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196876" y="3571248"/>
            <a:ext cx="411333" cy="1142028"/>
          </a:xfrm>
          <a:prstGeom prst="rect">
            <a:avLst/>
          </a:prstGeom>
        </p:spPr>
      </p:pic>
      <p:grpSp>
        <p:nvGrpSpPr>
          <p:cNvPr id="797" name="데이터 세트에서 모든 데이터를 처리할 때까지…"/>
          <p:cNvGrpSpPr/>
          <p:nvPr/>
        </p:nvGrpSpPr>
        <p:grpSpPr>
          <a:xfrm>
            <a:off x="5747975" y="3984057"/>
            <a:ext cx="5427794" cy="1017356"/>
            <a:chOff x="-1" y="-1"/>
            <a:chExt cx="10855587" cy="2034709"/>
          </a:xfrm>
        </p:grpSpPr>
        <p:sp>
          <p:nvSpPr>
            <p:cNvPr id="796" name="데이터 세트에서 모든 데이터를 처리할 때까지…"/>
            <p:cNvSpPr txBox="1"/>
            <p:nvPr/>
          </p:nvSpPr>
          <p:spPr>
            <a:xfrm>
              <a:off x="134703" y="363328"/>
              <a:ext cx="10720883" cy="130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데이터 세트에서 모든 데이터를 처리할 때까지</a:t>
              </a:r>
            </a:p>
            <a:p>
              <a:pPr algn="l">
                <a:defRPr sz="4000">
                  <a:solidFill>
                    <a:schemeClr val="accent4"/>
                  </a:solidFill>
                  <a:latin typeface="+mj-lt"/>
                  <a:ea typeface="+mj-ea"/>
                  <a:cs typeface="+mj-cs"/>
                  <a:sym typeface="Noto Sans KR Bold"/>
                </a:defRPr>
              </a:pPr>
              <a:r>
                <a:rPr sz="2000"/>
                <a:t>(2)~(3)의 과정을 반복합니다.</a:t>
              </a:r>
            </a:p>
          </p:txBody>
        </p:sp>
        <p:pic>
          <p:nvPicPr>
            <p:cNvPr id="795" name="데이터 세트에서 모든 데이터를 처리할 때까지… 데이터 세트에서 모든 데이터를 처리할 때까지(2)~(3)의 과정을 반복합니다." descr="데이터 세트에서 모든 데이터를 처리할 때까지… 데이터 세트에서 모든 데이터를 처리할 때까지(2)~(3)의 과정을 반복합니다.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10005229" cy="2034709"/>
            </a:xfrm>
            <a:prstGeom prst="rect">
              <a:avLst/>
            </a:prstGeom>
            <a:effectLst/>
          </p:spPr>
        </p:pic>
      </p:grpSp>
      <p:sp>
        <p:nvSpPr>
          <p:cNvPr id="798" name="for"/>
          <p:cNvSpPr txBox="1"/>
          <p:nvPr/>
        </p:nvSpPr>
        <p:spPr>
          <a:xfrm>
            <a:off x="1855549" y="2758803"/>
            <a:ext cx="1096454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799" name="in"/>
          <p:cNvSpPr txBox="1"/>
          <p:nvPr/>
        </p:nvSpPr>
        <p:spPr>
          <a:xfrm>
            <a:off x="5958413" y="2758803"/>
            <a:ext cx="743793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in</a:t>
            </a:r>
          </a:p>
        </p:txBody>
      </p:sp>
      <p:sp>
        <p:nvSpPr>
          <p:cNvPr id="800" name=":"/>
          <p:cNvSpPr txBox="1"/>
          <p:nvPr/>
        </p:nvSpPr>
        <p:spPr>
          <a:xfrm>
            <a:off x="9974960" y="2758803"/>
            <a:ext cx="391133" cy="807913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rPr sz="5000" dirty="0">
                <a:latin typeface="Consolas" panose="020B0609020204030204" pitchFamily="49" charset="0"/>
              </a:rPr>
              <a:t>: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파이썬으로 for 반복문 코딩하는 방법"/>
          <p:cNvSpPr txBox="1"/>
          <p:nvPr/>
        </p:nvSpPr>
        <p:spPr>
          <a:xfrm>
            <a:off x="2453323" y="642429"/>
            <a:ext cx="805509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파이썬으로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 </a:t>
            </a:r>
            <a:r>
              <a:rPr sz="3750"/>
              <a:t>코딩하는 방법</a:t>
            </a:r>
          </a:p>
        </p:txBody>
      </p:sp>
      <p:grpSp>
        <p:nvGrpSpPr>
          <p:cNvPr id="813" name="for 변수 in 데이터 세트:…"/>
          <p:cNvGrpSpPr/>
          <p:nvPr/>
        </p:nvGrpSpPr>
        <p:grpSpPr>
          <a:xfrm>
            <a:off x="2405698" y="2247938"/>
            <a:ext cx="7380605" cy="3653123"/>
            <a:chOff x="0" y="0"/>
            <a:chExt cx="14761209" cy="7306244"/>
          </a:xfrm>
        </p:grpSpPr>
        <p:pic>
          <p:nvPicPr>
            <p:cNvPr id="811" name="for 변수 in 데이터 세트:… for 변수 in 데이터 세트:_ _ _ _  반복 처리할 코드 1_ _ _ _  반복 처리할 코드 2_ _ _ _  ..." descr="for 변수 in 데이터 세트:… for 변수 in 데이터 세트:_ _ _ _  반복 처리할 코드 1_ _ _ _  반복 처리할 코드 2_ _ _ _  ...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761210" cy="7306245"/>
            </a:xfrm>
            <a:prstGeom prst="rect">
              <a:avLst/>
            </a:prstGeom>
            <a:effectLst/>
          </p:spPr>
        </p:pic>
        <p:sp>
          <p:nvSpPr>
            <p:cNvPr id="812" name="for 변수 in 데이터 세트:…"/>
            <p:cNvSpPr/>
            <p:nvPr/>
          </p:nvSpPr>
          <p:spPr>
            <a:xfrm>
              <a:off x="95250" y="95250"/>
              <a:ext cx="14570710" cy="7115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indent="825500">
                <a:lnSpc>
                  <a:spcPct val="150000"/>
                </a:lnSpc>
                <a:defRPr sz="7000" b="1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3500" dirty="0">
                  <a:solidFill>
                    <a:srgbClr val="535353"/>
                  </a:solidFill>
                  <a:latin typeface="Consolas" panose="020B0609020204030204" pitchFamily="49" charset="0"/>
                </a:rPr>
                <a:t>for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변수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dirty="0">
                  <a:solidFill>
                    <a:srgbClr val="535353"/>
                  </a:solidFill>
                  <a:latin typeface="Consolas" panose="020B0609020204030204" pitchFamily="49" charset="0"/>
                </a:rPr>
                <a:t>in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데이터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세트</a:t>
              </a:r>
              <a:r>
                <a:rPr sz="3500" dirty="0">
                  <a:solidFill>
                    <a:srgbClr val="535353"/>
                  </a:solidFill>
                  <a:latin typeface="Consolas" panose="020B0609020204030204" pitchFamily="49" charset="0"/>
                </a:rPr>
                <a:t>:</a:t>
              </a:r>
            </a:p>
            <a:p>
              <a:pPr indent="825500">
                <a:lnSpc>
                  <a:spcPct val="150000"/>
                </a:lnSpc>
                <a:defRPr sz="7000" b="1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3350" spc="-938" dirty="0">
                  <a:solidFill>
                    <a:srgbClr val="B4B4B4"/>
                  </a:solidFill>
                  <a:latin typeface="Consolas" panose="020B0609020204030204" pitchFamily="49" charset="0"/>
                </a:rPr>
                <a:t>        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반복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처리할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코드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1</a:t>
              </a:r>
            </a:p>
            <a:p>
              <a:pPr indent="825500">
                <a:lnSpc>
                  <a:spcPct val="150000"/>
                </a:lnSpc>
                <a:defRPr sz="7000" b="1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3350" spc="-938" dirty="0">
                  <a:solidFill>
                    <a:srgbClr val="B4B4B4"/>
                  </a:solidFill>
                  <a:latin typeface="Consolas" panose="020B0609020204030204" pitchFamily="49" charset="0"/>
                </a:rPr>
                <a:t>        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반복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처리할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코드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 2</a:t>
              </a:r>
            </a:p>
            <a:p>
              <a:pPr indent="825500">
                <a:lnSpc>
                  <a:spcPct val="150000"/>
                </a:lnSpc>
                <a:defRPr sz="7000" b="1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sz="3350" spc="-938" dirty="0">
                  <a:solidFill>
                    <a:srgbClr val="B4B4B4"/>
                  </a:solidFill>
                  <a:latin typeface="Consolas" panose="020B0609020204030204" pitchFamily="49" charset="0"/>
                </a:rPr>
                <a:t>         </a:t>
              </a:r>
              <a:r>
                <a:rPr sz="3500" dirty="0">
                  <a:solidFill>
                    <a:srgbClr val="DD9043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814" name="for 반복문 문법"/>
          <p:cNvSpPr txBox="1"/>
          <p:nvPr/>
        </p:nvSpPr>
        <p:spPr>
          <a:xfrm>
            <a:off x="2060775" y="2141140"/>
            <a:ext cx="1601400" cy="307777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  <a:sym typeface="Noto Sans KR Bold"/>
              </a:defRPr>
            </a:lvl1pPr>
          </a:lstStyle>
          <a:p>
            <a:r>
              <a:rPr sz="1750"/>
              <a:t>for 반복문 문법</a:t>
            </a:r>
          </a:p>
        </p:txBody>
      </p:sp>
      <p:pic>
        <p:nvPicPr>
          <p:cNvPr id="815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31" y="3250714"/>
            <a:ext cx="4337429" cy="2459110"/>
          </a:xfrm>
          <a:prstGeom prst="rect">
            <a:avLst/>
          </a:prstGeom>
        </p:spPr>
      </p:pic>
      <p:sp>
        <p:nvSpPr>
          <p:cNvPr id="817" name="코드블록(code block)"/>
          <p:cNvSpPr txBox="1"/>
          <p:nvPr/>
        </p:nvSpPr>
        <p:spPr>
          <a:xfrm>
            <a:off x="5252778" y="6331494"/>
            <a:ext cx="2500685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코드블록(code block)</a:t>
            </a:r>
          </a:p>
        </p:txBody>
      </p:sp>
      <p:pic>
        <p:nvPicPr>
          <p:cNvPr id="827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45586" y="5619068"/>
            <a:ext cx="238451" cy="658856"/>
          </a:xfrm>
          <a:prstGeom prst="rect">
            <a:avLst/>
          </a:prstGeom>
        </p:spPr>
      </p:pic>
      <p:pic>
        <p:nvPicPr>
          <p:cNvPr id="819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49643" y="3250714"/>
            <a:ext cx="1019810" cy="2459110"/>
          </a:xfrm>
          <a:prstGeom prst="rect">
            <a:avLst/>
          </a:prstGeom>
        </p:spPr>
      </p:pic>
      <p:sp>
        <p:nvSpPr>
          <p:cNvPr id="821" name="들여쓰기!"/>
          <p:cNvSpPr txBox="1"/>
          <p:nvPr/>
        </p:nvSpPr>
        <p:spPr>
          <a:xfrm>
            <a:off x="920482" y="4307145"/>
            <a:ext cx="1138132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들여쓰기!</a:t>
            </a:r>
          </a:p>
        </p:txBody>
      </p:sp>
      <p:pic>
        <p:nvPicPr>
          <p:cNvPr id="829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56294" y="4355147"/>
            <a:ext cx="1338477" cy="238450"/>
          </a:xfrm>
          <a:prstGeom prst="rect">
            <a:avLst/>
          </a:prstGeom>
        </p:spPr>
      </p:pic>
      <p:pic>
        <p:nvPicPr>
          <p:cNvPr id="823" name="Rectangle Rectangle" descr="Rectangle Rectangl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212212" y="2533199"/>
            <a:ext cx="1114735" cy="742951"/>
          </a:xfrm>
          <a:prstGeom prst="rect">
            <a:avLst/>
          </a:prstGeom>
        </p:spPr>
      </p:pic>
      <p:sp>
        <p:nvSpPr>
          <p:cNvPr id="825" name="데이터 세트에서 꺼낸 데이터를 저장"/>
          <p:cNvSpPr txBox="1"/>
          <p:nvPr/>
        </p:nvSpPr>
        <p:spPr>
          <a:xfrm>
            <a:off x="4269453" y="1611685"/>
            <a:ext cx="4244752" cy="346249"/>
          </a:xfrm>
          <a:prstGeom prst="rect">
            <a:avLst/>
          </a:prstGeom>
          <a:solidFill>
            <a:srgbClr val="AB180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데이터 세트에서 꺼낸 데이터를 저장</a:t>
            </a:r>
          </a:p>
        </p:txBody>
      </p:sp>
      <p:pic>
        <p:nvPicPr>
          <p:cNvPr id="831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17327" y="2064844"/>
            <a:ext cx="273466" cy="5287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달걀 프라이 3개를 만드는 방법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837" name="달걀 프라이 3개를 만드는 방법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3200">
                  <a:latin typeface="+mj-lt"/>
                  <a:ea typeface="+mj-ea"/>
                  <a:cs typeface="+mj-cs"/>
                  <a:sym typeface="Noto Sans KR Bold"/>
                </a:rPr>
                <a:t>달걀 프라이 3개</a:t>
              </a:r>
              <a:r>
                <a:rPr sz="3200"/>
                <a:t>를 만드는 방법</a:t>
              </a:r>
            </a:p>
          </p:txBody>
        </p:sp>
        <p:pic>
          <p:nvPicPr>
            <p:cNvPr id="836" name="달걀 프라이 3개를 만드는 방법 달걀 프라이 3개를 만드는 방법" descr="달걀 프라이 3개를 만드는 방법 달걀 프라이 3개를 만드는 방법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839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84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50489"/>
            <a:ext cx="9525000" cy="175335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4" y="537990"/>
            <a:ext cx="10870552" cy="5782020"/>
          </a:xfrm>
          <a:prstGeom prst="rect">
            <a:avLst/>
          </a:prstGeom>
        </p:spPr>
      </p:pic>
      <p:pic>
        <p:nvPicPr>
          <p:cNvPr id="846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0736" y="231670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847" name="03      print(egg + &quot;: 달걀 프라이를 만듭니다.&quot;)"/>
          <p:cNvSpPr txBox="1"/>
          <p:nvPr/>
        </p:nvSpPr>
        <p:spPr>
          <a:xfrm>
            <a:off x="1349359" y="4828325"/>
            <a:ext cx="8181727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+ ": 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848" name="02  for egg in egg_list:"/>
          <p:cNvSpPr txBox="1"/>
          <p:nvPr/>
        </p:nvSpPr>
        <p:spPr>
          <a:xfrm>
            <a:off x="1349359" y="307999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849" name="01  egg_list = [&quot;달걀1&quot;, &quot;달걀2&quot;, &quot;달걀3&quot;]"/>
          <p:cNvSpPr txBox="1"/>
          <p:nvPr/>
        </p:nvSpPr>
        <p:spPr>
          <a:xfrm>
            <a:off x="1349359" y="1334294"/>
            <a:ext cx="7251985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["달걀1", "달걀2", "달걀3"]</a:t>
            </a:r>
          </a:p>
        </p:txBody>
      </p:sp>
      <p:sp>
        <p:nvSpPr>
          <p:cNvPr id="850" name="Rectangle"/>
          <p:cNvSpPr/>
          <p:nvPr/>
        </p:nvSpPr>
        <p:spPr>
          <a:xfrm>
            <a:off x="2082494" y="1426450"/>
            <a:ext cx="160190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1" name="Rectangle"/>
          <p:cNvSpPr/>
          <p:nvPr/>
        </p:nvSpPr>
        <p:spPr>
          <a:xfrm>
            <a:off x="4170344" y="3225800"/>
            <a:ext cx="1634614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2" name="Rectangle"/>
          <p:cNvSpPr/>
          <p:nvPr/>
        </p:nvSpPr>
        <p:spPr>
          <a:xfrm>
            <a:off x="2864443" y="32258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3" name="Rectangle"/>
          <p:cNvSpPr/>
          <p:nvPr/>
        </p:nvSpPr>
        <p:spPr>
          <a:xfrm>
            <a:off x="4651854" y="1426450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4" name="Rectangle"/>
          <p:cNvSpPr/>
          <p:nvPr/>
        </p:nvSpPr>
        <p:spPr>
          <a:xfrm>
            <a:off x="6192345" y="143663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5" name="Rectangle"/>
          <p:cNvSpPr/>
          <p:nvPr/>
        </p:nvSpPr>
        <p:spPr>
          <a:xfrm>
            <a:off x="7694737" y="1426450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6" name="Rectangle"/>
          <p:cNvSpPr/>
          <p:nvPr/>
        </p:nvSpPr>
        <p:spPr>
          <a:xfrm>
            <a:off x="4012416" y="49220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7" name="Rectangle"/>
          <p:cNvSpPr/>
          <p:nvPr/>
        </p:nvSpPr>
        <p:spPr>
          <a:xfrm>
            <a:off x="8248555" y="49220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8" name="Rectangle"/>
          <p:cNvSpPr/>
          <p:nvPr/>
        </p:nvSpPr>
        <p:spPr>
          <a:xfrm>
            <a:off x="9014380" y="4922015"/>
            <a:ext cx="421985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59" name="Rectangle"/>
          <p:cNvSpPr/>
          <p:nvPr/>
        </p:nvSpPr>
        <p:spPr>
          <a:xfrm>
            <a:off x="2142991" y="32258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4" y="537990"/>
            <a:ext cx="10870552" cy="5782020"/>
          </a:xfrm>
          <a:prstGeom prst="rect">
            <a:avLst/>
          </a:prstGeom>
        </p:spPr>
      </p:pic>
      <p:pic>
        <p:nvPicPr>
          <p:cNvPr id="893" name="손코딩 실습(이전 코드 수정, repeat-for01.py) 손코딩 실습(이전 코드 수정, repeat-for01.py)" descr="손코딩 실습(이전 코드 수정, repeat-for01.py) 손코딩 실습(이전 코드 수정, repeat-for01.py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0736" y="231670"/>
            <a:ext cx="5019295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894" name="03      print(&quot;달걀 프라이를 만듭니다.&quot;)"/>
          <p:cNvSpPr txBox="1"/>
          <p:nvPr/>
        </p:nvSpPr>
        <p:spPr>
          <a:xfrm>
            <a:off x="1349359" y="4828325"/>
            <a:ext cx="6771084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print("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895" name="02  for egg in egg_list:"/>
          <p:cNvSpPr txBox="1"/>
          <p:nvPr/>
        </p:nvSpPr>
        <p:spPr>
          <a:xfrm>
            <a:off x="1349359" y="307999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egg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896" name="01  egg_list = [&quot;달걀1&quot;, &quot;달걀2&quot;, &quot;달걀3&quot;]"/>
          <p:cNvSpPr txBox="1"/>
          <p:nvPr/>
        </p:nvSpPr>
        <p:spPr>
          <a:xfrm>
            <a:off x="1349359" y="1334294"/>
            <a:ext cx="7251985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["달걀1", "달걀2", "달걀3"]</a:t>
            </a:r>
          </a:p>
        </p:txBody>
      </p:sp>
      <p:sp>
        <p:nvSpPr>
          <p:cNvPr id="897" name="Rectangle"/>
          <p:cNvSpPr/>
          <p:nvPr/>
        </p:nvSpPr>
        <p:spPr>
          <a:xfrm>
            <a:off x="4170344" y="3225800"/>
            <a:ext cx="1634614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98" name="Rectangle"/>
          <p:cNvSpPr/>
          <p:nvPr/>
        </p:nvSpPr>
        <p:spPr>
          <a:xfrm>
            <a:off x="2864443" y="32258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899" name="Rectangle"/>
          <p:cNvSpPr/>
          <p:nvPr/>
        </p:nvSpPr>
        <p:spPr>
          <a:xfrm>
            <a:off x="4651854" y="1426450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0" name="Rectangle"/>
          <p:cNvSpPr/>
          <p:nvPr/>
        </p:nvSpPr>
        <p:spPr>
          <a:xfrm>
            <a:off x="6192345" y="143663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1" name="Rectangle"/>
          <p:cNvSpPr/>
          <p:nvPr/>
        </p:nvSpPr>
        <p:spPr>
          <a:xfrm>
            <a:off x="7694737" y="1426450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2" name="Rectangle"/>
          <p:cNvSpPr/>
          <p:nvPr/>
        </p:nvSpPr>
        <p:spPr>
          <a:xfrm>
            <a:off x="4012416" y="49220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3" name="Rectangle"/>
          <p:cNvSpPr/>
          <p:nvPr/>
        </p:nvSpPr>
        <p:spPr>
          <a:xfrm>
            <a:off x="7105555" y="49220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4" name="Rectangle"/>
          <p:cNvSpPr/>
          <p:nvPr/>
        </p:nvSpPr>
        <p:spPr>
          <a:xfrm>
            <a:off x="7553880" y="4922015"/>
            <a:ext cx="421985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05" name="Rectangle"/>
          <p:cNvSpPr/>
          <p:nvPr/>
        </p:nvSpPr>
        <p:spPr>
          <a:xfrm>
            <a:off x="2142991" y="32258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4" y="537990"/>
            <a:ext cx="10870552" cy="2607020"/>
          </a:xfrm>
          <a:prstGeom prst="rect">
            <a:avLst/>
          </a:prstGeom>
        </p:spPr>
      </p:pic>
      <p:sp>
        <p:nvSpPr>
          <p:cNvPr id="932" name="03      print(egg + &quot;: 달걀 프라이를 만듭니다.&quot;)"/>
          <p:cNvSpPr txBox="1"/>
          <p:nvPr/>
        </p:nvSpPr>
        <p:spPr>
          <a:xfrm>
            <a:off x="1349359" y="2097825"/>
            <a:ext cx="8181727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+ ": 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933" name="02  for egg in egg_list:"/>
          <p:cNvSpPr txBox="1"/>
          <p:nvPr/>
        </p:nvSpPr>
        <p:spPr>
          <a:xfrm>
            <a:off x="1349359" y="149249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934" name="01  egg_list = [&quot;달걀1&quot;, &quot;달걀2&quot;, &quot;달걀3&quot;]"/>
          <p:cNvSpPr txBox="1"/>
          <p:nvPr/>
        </p:nvSpPr>
        <p:spPr>
          <a:xfrm>
            <a:off x="1349359" y="889794"/>
            <a:ext cx="7251985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["달걀1", "달걀2", "달걀3"]</a:t>
            </a:r>
          </a:p>
        </p:txBody>
      </p:sp>
      <p:pic>
        <p:nvPicPr>
          <p:cNvPr id="935" name="손코딩 실습(repeat-for02.py) 손코딩 실습(repeat-for02.py)" descr="손코딩 실습(repeat-for02.py) 손코딩 실습(repeat-for02.py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0736" y="231670"/>
            <a:ext cx="3375915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936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2544" y="3740130"/>
            <a:ext cx="10870552" cy="2607020"/>
          </a:xfrm>
          <a:prstGeom prst="rect">
            <a:avLst/>
          </a:prstGeom>
        </p:spPr>
      </p:pic>
      <p:sp>
        <p:nvSpPr>
          <p:cNvPr id="938" name="03      print(&quot;달걀 프라이를 만듭니다.&quot;)"/>
          <p:cNvSpPr txBox="1"/>
          <p:nvPr/>
        </p:nvSpPr>
        <p:spPr>
          <a:xfrm>
            <a:off x="1491178" y="5299964"/>
            <a:ext cx="6771084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print("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939" name="02  for egg in egg_list:"/>
          <p:cNvSpPr txBox="1"/>
          <p:nvPr/>
        </p:nvSpPr>
        <p:spPr>
          <a:xfrm>
            <a:off x="1491178" y="469463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egg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940" name="01  egg_list = [&quot;달걀1&quot;, &quot;달걀2&quot;, &quot;달걀3&quot;]"/>
          <p:cNvSpPr txBox="1"/>
          <p:nvPr/>
        </p:nvSpPr>
        <p:spPr>
          <a:xfrm>
            <a:off x="1491178" y="4091934"/>
            <a:ext cx="7251985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["달걀1", "달걀2", "달걀3"]</a:t>
            </a:r>
          </a:p>
        </p:txBody>
      </p:sp>
      <p:pic>
        <p:nvPicPr>
          <p:cNvPr id="941" name="손코딩 실습(repeat-for01.py) 손코딩 실습(repeat-for01.py)" descr="손코딩 실습(repeat-for01.py) 손코딩 실습(repeat-for01.py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5" y="3433810"/>
            <a:ext cx="3375915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for 반복문의 절친: range"/>
          <p:cNvSpPr txBox="1"/>
          <p:nvPr/>
        </p:nvSpPr>
        <p:spPr>
          <a:xfrm>
            <a:off x="2644457" y="3025044"/>
            <a:ext cx="740427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/>
              <a:t>for 반복문의 절친: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402772" y="-90231"/>
            <a:ext cx="10515600" cy="1325563"/>
          </a:xfrm>
        </p:spPr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7400" y="914400"/>
          <a:ext cx="8077200" cy="517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4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</a:rPr>
                        <a:t>메소드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remove()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매개 변수로 입력한 데이터를 리스트에서 찾아 발견한 첫 번째 요소를 제거합니다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['BMW', 'BENZ', 'VOLKSWAGEN', 'AUDI']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a.remove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('BMW')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</a:t>
                      </a:r>
                      <a:endParaRPr lang="ko-KR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['BENZ', 'VOLKSWAGEN', 'AUDI']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462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pop()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리스트의 마지막 요소를 뽑아내어 리스트에서 제거합니다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 = [1, 2, 3, 4, 5]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</a:t>
                      </a:r>
                      <a:r>
                        <a:rPr lang="en-US" sz="12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a.pop</a:t>
                      </a: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()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5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[1, 2, 3, 4]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</a:t>
                      </a:r>
                      <a:r>
                        <a:rPr lang="en-US" sz="12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a.pop</a:t>
                      </a: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()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4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[1, 2, 3]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한편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마지막이 아닌 특정 요소를 제거하고 싶을 때에는 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pop()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메소드에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제거하고자 하는 요소의 인덱스를 입력하면 됩니다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 = [1, 2, 3, 4, 5]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</a:t>
                      </a:r>
                      <a:r>
                        <a:rPr lang="en-US" sz="1200" kern="100" dirty="0" err="1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a.pop</a:t>
                      </a: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(2) # 3</a:t>
                      </a:r>
                      <a:r>
                        <a:rPr lang="ko-KR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번째 요소 제거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3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&gt;&gt;&gt; a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맑은 고딕" panose="020B0503020000020004" pitchFamily="50" charset="-127"/>
                        </a:rPr>
                        <a:t>[1, 2, 4, 5]</a:t>
                      </a:r>
                      <a:endParaRPr lang="ko-KR" sz="1200" kern="100" dirty="0">
                        <a:effectLst/>
                        <a:latin typeface="돋움체" panose="020B0609000101010101" pitchFamily="49" charset="-127"/>
                        <a:ea typeface="돋움체" panose="020B0609000101010101" pitchFamily="49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343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1부터 3까지 숫자 데이터 출력하기 with for 반복문"/>
          <p:cNvSpPr txBox="1"/>
          <p:nvPr/>
        </p:nvSpPr>
        <p:spPr>
          <a:xfrm>
            <a:off x="1077516" y="642429"/>
            <a:ext cx="1096774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1부터 3까지</a:t>
            </a:r>
            <a:r>
              <a:rPr sz="3750"/>
              <a:t> 숫자 데이터 출력하기 with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</a:p>
        </p:txBody>
      </p:sp>
      <p:pic>
        <p:nvPicPr>
          <p:cNvPr id="966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4" y="2034633"/>
            <a:ext cx="10870552" cy="4336177"/>
          </a:xfrm>
          <a:prstGeom prst="rect">
            <a:avLst/>
          </a:prstGeom>
        </p:spPr>
      </p:pic>
      <p:sp>
        <p:nvSpPr>
          <p:cNvPr id="968" name="for 반복문을 사용해서 1부터 3까지 출력하기"/>
          <p:cNvSpPr txBox="1"/>
          <p:nvPr/>
        </p:nvSpPr>
        <p:spPr>
          <a:xfrm>
            <a:off x="385365" y="1854991"/>
            <a:ext cx="5200142" cy="346249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sz="2000"/>
              <a:t>for 반복문을 사용해서 1부터 3까지 출력하기</a:t>
            </a:r>
          </a:p>
        </p:txBody>
      </p:sp>
      <p:sp>
        <p:nvSpPr>
          <p:cNvPr id="969" name="03      print(num)"/>
          <p:cNvSpPr txBox="1"/>
          <p:nvPr/>
        </p:nvSpPr>
        <p:spPr>
          <a:xfrm>
            <a:off x="1349359" y="5017510"/>
            <a:ext cx="321241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70" name="02  for num in numbers:"/>
          <p:cNvSpPr txBox="1"/>
          <p:nvPr/>
        </p:nvSpPr>
        <p:spPr>
          <a:xfrm>
            <a:off x="1349359" y="3810244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971" name="01  numbers = [ 1,  2,  3 ]"/>
          <p:cNvSpPr txBox="1"/>
          <p:nvPr/>
        </p:nvSpPr>
        <p:spPr>
          <a:xfrm>
            <a:off x="1349359" y="2602979"/>
            <a:ext cx="4799391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 = [ 1,  2,  3 ]</a:t>
            </a:r>
          </a:p>
        </p:txBody>
      </p:sp>
      <p:sp>
        <p:nvSpPr>
          <p:cNvPr id="972" name="Rectangle"/>
          <p:cNvSpPr/>
          <p:nvPr/>
        </p:nvSpPr>
        <p:spPr>
          <a:xfrm>
            <a:off x="2082494" y="2753600"/>
            <a:ext cx="140078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3" name="Rectangle"/>
          <p:cNvSpPr/>
          <p:nvPr/>
        </p:nvSpPr>
        <p:spPr>
          <a:xfrm>
            <a:off x="4170344" y="3924300"/>
            <a:ext cx="1400788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4" name="Rectangle"/>
          <p:cNvSpPr/>
          <p:nvPr/>
        </p:nvSpPr>
        <p:spPr>
          <a:xfrm>
            <a:off x="2864443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5" name="Rectangle"/>
          <p:cNvSpPr/>
          <p:nvPr/>
        </p:nvSpPr>
        <p:spPr>
          <a:xfrm>
            <a:off x="4220054" y="2753600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6" name="Rectangle"/>
          <p:cNvSpPr/>
          <p:nvPr/>
        </p:nvSpPr>
        <p:spPr>
          <a:xfrm>
            <a:off x="5049345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7" name="Rectangle"/>
          <p:cNvSpPr/>
          <p:nvPr/>
        </p:nvSpPr>
        <p:spPr>
          <a:xfrm>
            <a:off x="5853237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8" name="Rectangle"/>
          <p:cNvSpPr/>
          <p:nvPr/>
        </p:nvSpPr>
        <p:spPr>
          <a:xfrm>
            <a:off x="4012416" y="51252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979" name="Rectangle"/>
          <p:cNvSpPr/>
          <p:nvPr/>
        </p:nvSpPr>
        <p:spPr>
          <a:xfrm>
            <a:off x="2142991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1부터 n까지 숫자 데이터 출력하기 with for 반복문"/>
          <p:cNvSpPr txBox="1"/>
          <p:nvPr/>
        </p:nvSpPr>
        <p:spPr>
          <a:xfrm>
            <a:off x="1065133" y="642429"/>
            <a:ext cx="1098057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1부터 n까지</a:t>
            </a:r>
            <a:r>
              <a:rPr sz="3750"/>
              <a:t> 숫자 데이터 출력하기 with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for 반복문</a:t>
            </a:r>
          </a:p>
        </p:txBody>
      </p:sp>
      <p:grpSp>
        <p:nvGrpSpPr>
          <p:cNvPr id="1009" name="1-10"/>
          <p:cNvGrpSpPr/>
          <p:nvPr/>
        </p:nvGrpSpPr>
        <p:grpSpPr>
          <a:xfrm>
            <a:off x="385365" y="1854991"/>
            <a:ext cx="11145912" cy="2104777"/>
            <a:chOff x="0" y="66502"/>
            <a:chExt cx="22291821" cy="4209553"/>
          </a:xfrm>
        </p:grpSpPr>
        <p:pic>
          <p:nvPicPr>
            <p:cNvPr id="1006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3850269"/>
            </a:xfrm>
            <a:prstGeom prst="rect">
              <a:avLst/>
            </a:prstGeom>
            <a:effectLst/>
          </p:spPr>
        </p:pic>
        <p:sp>
          <p:nvSpPr>
            <p:cNvPr id="1008" name="for 반복문을 사용해서 1부터 10까지 출력하기"/>
            <p:cNvSpPr txBox="1"/>
            <p:nvPr/>
          </p:nvSpPr>
          <p:spPr>
            <a:xfrm>
              <a:off x="0" y="66502"/>
              <a:ext cx="10682411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for 반복문을 사용해서 1부터 10까지 출력하기</a:t>
              </a:r>
            </a:p>
          </p:txBody>
        </p:sp>
      </p:grpSp>
      <p:sp>
        <p:nvSpPr>
          <p:cNvPr id="1010" name="03      print(num)"/>
          <p:cNvSpPr txBox="1"/>
          <p:nvPr/>
        </p:nvSpPr>
        <p:spPr>
          <a:xfrm>
            <a:off x="1349359" y="3093460"/>
            <a:ext cx="321241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11" name="02  for num in numbers:"/>
          <p:cNvSpPr txBox="1"/>
          <p:nvPr/>
        </p:nvSpPr>
        <p:spPr>
          <a:xfrm>
            <a:off x="1349359" y="2648194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012" name="01  numbers = [ 1, 2, 3, 4, 5, 6, 7, 8, 9, 10 ]"/>
          <p:cNvSpPr txBox="1"/>
          <p:nvPr/>
        </p:nvSpPr>
        <p:spPr>
          <a:xfrm>
            <a:off x="1349359" y="2202929"/>
            <a:ext cx="8325997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 = [ 1, 2, 3</a:t>
            </a:r>
            <a:r>
              <a:rPr sz="2500" dirty="0">
                <a:solidFill>
                  <a:srgbClr val="0433FF"/>
                </a:solidFill>
                <a:latin typeface="Consolas" panose="020B0609020204030204" pitchFamily="49" charset="0"/>
              </a:rPr>
              <a:t>, 4, 5, 6, 7, 8, 9, 10</a:t>
            </a:r>
            <a:r>
              <a:rPr sz="2500" dirty="0">
                <a:latin typeface="Consolas" panose="020B0609020204030204" pitchFamily="49" charset="0"/>
              </a:rPr>
              <a:t> ]</a:t>
            </a:r>
          </a:p>
        </p:txBody>
      </p:sp>
      <p:grpSp>
        <p:nvGrpSpPr>
          <p:cNvPr id="1016" name="1-1000"/>
          <p:cNvGrpSpPr/>
          <p:nvPr/>
        </p:nvGrpSpPr>
        <p:grpSpPr>
          <a:xfrm>
            <a:off x="385365" y="4302746"/>
            <a:ext cx="11145912" cy="2078689"/>
            <a:chOff x="0" y="66502"/>
            <a:chExt cx="22291821" cy="4157376"/>
          </a:xfrm>
        </p:grpSpPr>
        <p:pic>
          <p:nvPicPr>
            <p:cNvPr id="1013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373609"/>
              <a:ext cx="21741103" cy="3850269"/>
            </a:xfrm>
            <a:prstGeom prst="rect">
              <a:avLst/>
            </a:prstGeom>
            <a:effectLst/>
          </p:spPr>
        </p:pic>
        <p:sp>
          <p:nvSpPr>
            <p:cNvPr id="1015" name="for 반복문을 사용해서 1부터 1000까지 출력하기"/>
            <p:cNvSpPr txBox="1"/>
            <p:nvPr/>
          </p:nvSpPr>
          <p:spPr>
            <a:xfrm>
              <a:off x="0" y="66502"/>
              <a:ext cx="11246666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for 반복문을 사용해서 1부터 1000까지 출력하기</a:t>
              </a:r>
            </a:p>
          </p:txBody>
        </p:sp>
      </p:grpSp>
      <p:sp>
        <p:nvSpPr>
          <p:cNvPr id="1017" name="03      print(num)"/>
          <p:cNvSpPr txBox="1"/>
          <p:nvPr/>
        </p:nvSpPr>
        <p:spPr>
          <a:xfrm>
            <a:off x="1349359" y="5515126"/>
            <a:ext cx="321241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18" name="02  for num in numbers:"/>
          <p:cNvSpPr txBox="1"/>
          <p:nvPr/>
        </p:nvSpPr>
        <p:spPr>
          <a:xfrm>
            <a:off x="1349359" y="5069861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019" name="01  numbers = [ 1, 2, 3, ...(중간생략), 999, 1000 ]"/>
          <p:cNvSpPr txBox="1"/>
          <p:nvPr/>
        </p:nvSpPr>
        <p:spPr>
          <a:xfrm>
            <a:off x="1349359" y="4625911"/>
            <a:ext cx="8903078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 = [ 1, 2, 3</a:t>
            </a:r>
            <a:r>
              <a:rPr sz="2500" dirty="0">
                <a:solidFill>
                  <a:srgbClr val="0433FF"/>
                </a:solidFill>
                <a:latin typeface="Consolas" panose="020B0609020204030204" pitchFamily="49" charset="0"/>
              </a:rPr>
              <a:t>, ...(</a:t>
            </a:r>
            <a:r>
              <a:rPr sz="2500" dirty="0" err="1">
                <a:solidFill>
                  <a:srgbClr val="0433FF"/>
                </a:solidFill>
                <a:latin typeface="Consolas" panose="020B0609020204030204" pitchFamily="49" charset="0"/>
              </a:rPr>
              <a:t>중간생략</a:t>
            </a:r>
            <a:r>
              <a:rPr sz="2500" dirty="0">
                <a:solidFill>
                  <a:srgbClr val="0433FF"/>
                </a:solidFill>
                <a:latin typeface="Consolas" panose="020B0609020204030204" pitchFamily="49" charset="0"/>
              </a:rPr>
              <a:t>), 999, 1000</a:t>
            </a:r>
            <a:r>
              <a:rPr sz="2500" dirty="0">
                <a:latin typeface="Consolas" panose="020B0609020204030204" pitchFamily="49" charset="0"/>
              </a:rPr>
              <a:t> ]</a:t>
            </a:r>
          </a:p>
        </p:txBody>
      </p:sp>
      <p:pic>
        <p:nvPicPr>
          <p:cNvPr id="1020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74153" y="4893230"/>
            <a:ext cx="4344991" cy="478243"/>
          </a:xfrm>
          <a:prstGeom prst="rect">
            <a:avLst/>
          </a:prstGeom>
        </p:spPr>
      </p:pic>
      <p:sp>
        <p:nvSpPr>
          <p:cNvPr id="1022" name="여러 개의 숫자 데이터를 자동으로 입력하는 도구 필요"/>
          <p:cNvSpPr txBox="1"/>
          <p:nvPr/>
        </p:nvSpPr>
        <p:spPr>
          <a:xfrm>
            <a:off x="6014204" y="5494798"/>
            <a:ext cx="4273606" cy="24622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sz="1350" dirty="0" err="1"/>
              <a:t>여러</a:t>
            </a:r>
            <a:r>
              <a:rPr sz="1350" dirty="0"/>
              <a:t> </a:t>
            </a:r>
            <a:r>
              <a:rPr sz="1350" dirty="0" err="1"/>
              <a:t>개의</a:t>
            </a:r>
            <a:r>
              <a:rPr sz="1350" dirty="0"/>
              <a:t> </a:t>
            </a:r>
            <a:r>
              <a:rPr sz="1350" dirty="0" err="1"/>
              <a:t>숫자</a:t>
            </a:r>
            <a:r>
              <a:rPr sz="1350" dirty="0"/>
              <a:t> </a:t>
            </a:r>
            <a:r>
              <a:rPr sz="1350" dirty="0" err="1"/>
              <a:t>데이터를</a:t>
            </a:r>
            <a:r>
              <a:rPr sz="1350" dirty="0"/>
              <a:t> </a:t>
            </a:r>
            <a:r>
              <a:rPr sz="1350" dirty="0" err="1"/>
              <a:t>자동으로</a:t>
            </a:r>
            <a:r>
              <a:rPr sz="1350" dirty="0"/>
              <a:t> </a:t>
            </a:r>
            <a:r>
              <a:rPr sz="1350" dirty="0" err="1"/>
              <a:t>입력하는</a:t>
            </a:r>
            <a:r>
              <a:rPr sz="1350" dirty="0"/>
              <a:t> </a:t>
            </a:r>
            <a:r>
              <a:rPr sz="1350" dirty="0" err="1"/>
              <a:t>도구</a:t>
            </a:r>
            <a:r>
              <a:rPr sz="1350" dirty="0"/>
              <a:t> </a:t>
            </a:r>
            <a:r>
              <a:rPr sz="1350" dirty="0" err="1"/>
              <a:t>필요</a:t>
            </a:r>
            <a:endParaRPr sz="1350" dirty="0"/>
          </a:p>
        </p:txBody>
      </p:sp>
      <p:sp>
        <p:nvSpPr>
          <p:cNvPr id="1023" name="range 명령어 사용하자!"/>
          <p:cNvSpPr txBox="1"/>
          <p:nvPr/>
        </p:nvSpPr>
        <p:spPr>
          <a:xfrm>
            <a:off x="7025845" y="5895754"/>
            <a:ext cx="1869101" cy="24622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sz="1350">
                <a:latin typeface="+mj-lt"/>
                <a:ea typeface="+mj-ea"/>
                <a:cs typeface="+mj-cs"/>
                <a:sym typeface="Noto Sans KR Bold"/>
              </a:rPr>
              <a:t>range</a:t>
            </a:r>
            <a:r>
              <a:rPr sz="1350"/>
              <a:t> 명령어 사용하자!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0부터 주어진 데이터 개수만큼 숫자 생성: range 명령어"/>
          <p:cNvSpPr txBox="1"/>
          <p:nvPr/>
        </p:nvSpPr>
        <p:spPr>
          <a:xfrm>
            <a:off x="222377" y="687405"/>
            <a:ext cx="1196962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0부터</a:t>
            </a:r>
            <a:r>
              <a:rPr sz="3750" dirty="0"/>
              <a:t> </a:t>
            </a:r>
            <a:r>
              <a:rPr sz="3750" dirty="0" err="1"/>
              <a:t>주어진</a:t>
            </a:r>
            <a:r>
              <a:rPr sz="3750" dirty="0"/>
              <a:t> </a:t>
            </a:r>
            <a:r>
              <a:rPr sz="3750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데이터</a:t>
            </a:r>
            <a:r>
              <a:rPr sz="3750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 </a:t>
            </a:r>
            <a:r>
              <a:rPr sz="3750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개수만큼</a:t>
            </a:r>
            <a:r>
              <a:rPr sz="3750" dirty="0"/>
              <a:t> </a:t>
            </a:r>
            <a:r>
              <a:rPr sz="3750" dirty="0" err="1"/>
              <a:t>숫자</a:t>
            </a:r>
            <a:r>
              <a:rPr sz="3750" dirty="0"/>
              <a:t> </a:t>
            </a:r>
            <a:r>
              <a:rPr sz="3750" dirty="0" err="1"/>
              <a:t>생성</a:t>
            </a:r>
            <a:r>
              <a:rPr sz="3750" dirty="0"/>
              <a:t>: </a:t>
            </a:r>
            <a:r>
              <a:rPr sz="3750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</a:t>
            </a:r>
            <a:r>
              <a:rPr sz="3750" dirty="0"/>
              <a:t> </a:t>
            </a:r>
            <a:r>
              <a:rPr sz="3750" dirty="0" err="1"/>
              <a:t>명령어</a:t>
            </a:r>
            <a:endParaRPr sz="3750" dirty="0"/>
          </a:p>
        </p:txBody>
      </p:sp>
      <p:grpSp>
        <p:nvGrpSpPr>
          <p:cNvPr id="1030" name="range(데이터 개수) → 레인지 데이터 세트"/>
          <p:cNvGrpSpPr/>
          <p:nvPr/>
        </p:nvGrpSpPr>
        <p:grpSpPr>
          <a:xfrm>
            <a:off x="1308100" y="1898344"/>
            <a:ext cx="9575801" cy="1218193"/>
            <a:chOff x="0" y="0"/>
            <a:chExt cx="19151600" cy="2436384"/>
          </a:xfrm>
        </p:grpSpPr>
        <p:sp>
          <p:nvSpPr>
            <p:cNvPr id="1029" name="range(데이터 개수) → 레인지 데이터 세트"/>
            <p:cNvSpPr/>
            <p:nvPr/>
          </p:nvSpPr>
          <p:spPr>
            <a:xfrm>
              <a:off x="50800" y="50800"/>
              <a:ext cx="19050001" cy="233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indent="317500">
                <a:lnSpc>
                  <a:spcPct val="150000"/>
                </a:lnSpc>
                <a:defRPr sz="70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3500" dirty="0">
                  <a:latin typeface="Consolas" panose="020B0609020204030204" pitchFamily="49" charset="0"/>
                </a:rPr>
                <a:t>range(</a:t>
              </a:r>
              <a:r>
                <a:rPr sz="35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데이터</a:t>
              </a:r>
              <a:r>
                <a:rPr sz="35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개수</a:t>
              </a:r>
              <a:r>
                <a:rPr sz="3500" dirty="0">
                  <a:latin typeface="Consolas" panose="020B0609020204030204" pitchFamily="49" charset="0"/>
                </a:rPr>
                <a:t>) </a:t>
              </a:r>
              <a:r>
                <a:rPr sz="3500" dirty="0">
                  <a:sym typeface="Noto Sans KR Regular"/>
                </a:rPr>
                <a:t>→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레인지</a:t>
              </a:r>
              <a:r>
                <a:rPr sz="35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데이터</a:t>
              </a:r>
              <a:r>
                <a:rPr sz="35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 </a:t>
              </a:r>
              <a:r>
                <a:rPr sz="3500" b="1" dirty="0" err="1">
                  <a:solidFill>
                    <a:srgbClr val="DD9043"/>
                  </a:solidFill>
                  <a:latin typeface="Consolas" panose="020B0609020204030204" pitchFamily="49" charset="0"/>
                </a:rPr>
                <a:t>세트</a:t>
              </a:r>
              <a:endParaRPr sz="3500" b="1" dirty="0">
                <a:solidFill>
                  <a:srgbClr val="DD9043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28" name="range(데이터 개수) → 레인지 데이터 세트 range(데이터 개수) → 레인지 데이터 세트" descr="range(데이터 개수) → 레인지 데이터 세트 range(데이터 개수) → 레인지 데이터 세트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1" cy="2436385"/>
            </a:xfrm>
            <a:prstGeom prst="rect">
              <a:avLst/>
            </a:prstGeom>
            <a:effectLst/>
          </p:spPr>
        </p:pic>
      </p:grpSp>
      <p:sp>
        <p:nvSpPr>
          <p:cNvPr id="1031" name="range 명령어 문법"/>
          <p:cNvSpPr txBox="1"/>
          <p:nvPr/>
        </p:nvSpPr>
        <p:spPr>
          <a:xfrm>
            <a:off x="1033299" y="1728007"/>
            <a:ext cx="2055050" cy="307777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</a:defRPr>
            </a:pPr>
            <a:r>
              <a:rPr sz="1750"/>
              <a:t> </a:t>
            </a:r>
            <a:r>
              <a:rPr sz="1750">
                <a:latin typeface="+mj-lt"/>
                <a:ea typeface="+mj-ea"/>
                <a:cs typeface="+mj-cs"/>
                <a:sym typeface="Noto Sans KR Bold"/>
              </a:rPr>
              <a:t>range</a:t>
            </a:r>
            <a:r>
              <a:rPr sz="1750"/>
              <a:t> 명령어 문법 </a:t>
            </a:r>
          </a:p>
        </p:txBody>
      </p:sp>
      <p:grpSp>
        <p:nvGrpSpPr>
          <p:cNvPr id="1034" name="range(3) → 0, 1, 2(총 3개)"/>
          <p:cNvGrpSpPr/>
          <p:nvPr/>
        </p:nvGrpSpPr>
        <p:grpSpPr>
          <a:xfrm>
            <a:off x="1308100" y="3500763"/>
            <a:ext cx="9575801" cy="1218193"/>
            <a:chOff x="0" y="0"/>
            <a:chExt cx="19151600" cy="2436384"/>
          </a:xfrm>
        </p:grpSpPr>
        <p:sp>
          <p:nvSpPr>
            <p:cNvPr id="1033" name="range(3) → 0, 1, 2(총 3개)"/>
            <p:cNvSpPr/>
            <p:nvPr/>
          </p:nvSpPr>
          <p:spPr>
            <a:xfrm>
              <a:off x="50800" y="50800"/>
              <a:ext cx="19050001" cy="233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indent="317500">
                <a:lnSpc>
                  <a:spcPct val="150000"/>
                </a:lnSpc>
                <a:defRPr sz="70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3500" dirty="0">
                  <a:latin typeface="Consolas" panose="020B0609020204030204" pitchFamily="49" charset="0"/>
                </a:rPr>
                <a:t>range(</a:t>
              </a:r>
              <a:r>
                <a:rPr sz="35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3</a:t>
              </a:r>
              <a:r>
                <a:rPr sz="3500" dirty="0">
                  <a:latin typeface="Consolas" panose="020B0609020204030204" pitchFamily="49" charset="0"/>
                </a:rPr>
                <a:t>) </a:t>
              </a:r>
              <a:r>
                <a:rPr sz="3500" dirty="0">
                  <a:sym typeface="Noto Sans KR Regular"/>
                </a:rPr>
                <a:t>→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b="1" dirty="0">
                  <a:solidFill>
                    <a:srgbClr val="E6381E"/>
                  </a:solidFill>
                  <a:latin typeface="Consolas" panose="020B0609020204030204" pitchFamily="49" charset="0"/>
                </a:rPr>
                <a:t>0</a:t>
              </a:r>
              <a:r>
                <a:rPr sz="3500" dirty="0">
                  <a:latin typeface="Consolas" panose="020B0609020204030204" pitchFamily="49" charset="0"/>
                </a:rPr>
                <a:t>, 1, </a:t>
              </a:r>
              <a:r>
                <a:rPr sz="3500" b="1" dirty="0">
                  <a:solidFill>
                    <a:srgbClr val="E6381E"/>
                  </a:solidFill>
                  <a:latin typeface="Consolas" panose="020B0609020204030204" pitchFamily="49" charset="0"/>
                </a:rPr>
                <a:t>2</a:t>
              </a:r>
              <a:r>
                <a:rPr sz="3500" dirty="0">
                  <a:latin typeface="Consolas" panose="020B0609020204030204" pitchFamily="49" charset="0"/>
                </a:rPr>
                <a:t>(총 3개)</a:t>
              </a:r>
            </a:p>
          </p:txBody>
        </p:sp>
        <p:pic>
          <p:nvPicPr>
            <p:cNvPr id="1032" name="range(3) → 0, 1, 2(총 3개) range(3) → 0, 1, 2(총 3개)" descr="range(3) → 0, 1, 2(총 3개) range(3) → 0, 1, 2(총 3개)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1" cy="2436385"/>
            </a:xfrm>
            <a:prstGeom prst="rect">
              <a:avLst/>
            </a:prstGeom>
            <a:effectLst/>
          </p:spPr>
        </p:pic>
      </p:grpSp>
      <p:grpSp>
        <p:nvGrpSpPr>
          <p:cNvPr id="1037" name="range(10) → 0, 1, ..., 8, 9(총 10개)"/>
          <p:cNvGrpSpPr/>
          <p:nvPr/>
        </p:nvGrpSpPr>
        <p:grpSpPr>
          <a:xfrm>
            <a:off x="1308100" y="5103181"/>
            <a:ext cx="9575801" cy="1218193"/>
            <a:chOff x="0" y="0"/>
            <a:chExt cx="19151600" cy="2436384"/>
          </a:xfrm>
        </p:grpSpPr>
        <p:sp>
          <p:nvSpPr>
            <p:cNvPr id="1036" name="range(10) → 0, 1, ..., 8, 9(총 10개)"/>
            <p:cNvSpPr/>
            <p:nvPr/>
          </p:nvSpPr>
          <p:spPr>
            <a:xfrm>
              <a:off x="50800" y="50800"/>
              <a:ext cx="19050001" cy="233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 indent="317500">
                <a:lnSpc>
                  <a:spcPct val="150000"/>
                </a:lnSpc>
                <a:defRPr sz="70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3500" dirty="0">
                  <a:latin typeface="Consolas" panose="020B0609020204030204" pitchFamily="49" charset="0"/>
                </a:rPr>
                <a:t>range(</a:t>
              </a:r>
              <a:r>
                <a:rPr sz="3500" b="1" dirty="0">
                  <a:solidFill>
                    <a:srgbClr val="DD9043"/>
                  </a:solidFill>
                  <a:latin typeface="Consolas" panose="020B0609020204030204" pitchFamily="49" charset="0"/>
                </a:rPr>
                <a:t>10</a:t>
              </a:r>
              <a:r>
                <a:rPr sz="3500" dirty="0">
                  <a:latin typeface="Consolas" panose="020B0609020204030204" pitchFamily="49" charset="0"/>
                </a:rPr>
                <a:t>) </a:t>
              </a:r>
              <a:r>
                <a:rPr sz="3500" dirty="0">
                  <a:sym typeface="Noto Sans KR Regular"/>
                </a:rPr>
                <a:t>→</a:t>
              </a:r>
              <a:r>
                <a:rPr sz="3500" dirty="0">
                  <a:latin typeface="Consolas" panose="020B0609020204030204" pitchFamily="49" charset="0"/>
                </a:rPr>
                <a:t> </a:t>
              </a:r>
              <a:r>
                <a:rPr sz="3500" b="1" spc="-175" dirty="0">
                  <a:solidFill>
                    <a:srgbClr val="E6381E"/>
                  </a:solidFill>
                  <a:latin typeface="Consolas" panose="020B0609020204030204" pitchFamily="49" charset="0"/>
                </a:rPr>
                <a:t>0</a:t>
              </a:r>
              <a:r>
                <a:rPr sz="3500" spc="-175" dirty="0">
                  <a:latin typeface="Consolas" panose="020B0609020204030204" pitchFamily="49" charset="0"/>
                </a:rPr>
                <a:t>, 1, ..., 8, </a:t>
              </a:r>
              <a:r>
                <a:rPr sz="3500" b="1" spc="-175" dirty="0">
                  <a:solidFill>
                    <a:srgbClr val="E6381E"/>
                  </a:solidFill>
                  <a:latin typeface="Consolas" panose="020B0609020204030204" pitchFamily="49" charset="0"/>
                </a:rPr>
                <a:t>9</a:t>
              </a:r>
              <a:r>
                <a:rPr sz="3500" spc="-175" dirty="0">
                  <a:latin typeface="Consolas" panose="020B0609020204030204" pitchFamily="49" charset="0"/>
                </a:rPr>
                <a:t>(총 10개)</a:t>
              </a:r>
            </a:p>
          </p:txBody>
        </p:sp>
        <p:pic>
          <p:nvPicPr>
            <p:cNvPr id="1035" name="range(10) → 0, 1, ..., 8, 9(총 10개) range(10) → 0, 1, ..., 8, 9(총 10개)" descr="range(10) → 0, 1, ..., 8, 9(총 10개) range(10) → 0, 1, ..., 8, 9(총 10개)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1" cy="2436385"/>
            </a:xfrm>
            <a:prstGeom prst="rect">
              <a:avLst/>
            </a:prstGeom>
            <a:effectLst/>
          </p:spPr>
        </p:pic>
      </p:grpSp>
      <p:sp>
        <p:nvSpPr>
          <p:cNvPr id="1038" name="range 명령어 예제"/>
          <p:cNvSpPr txBox="1"/>
          <p:nvPr/>
        </p:nvSpPr>
        <p:spPr>
          <a:xfrm>
            <a:off x="1033299" y="3351083"/>
            <a:ext cx="1976503" cy="307777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</a:defRPr>
            </a:pPr>
            <a:r>
              <a:rPr sz="1750"/>
              <a:t> </a:t>
            </a:r>
            <a:r>
              <a:rPr sz="1750">
                <a:latin typeface="+mj-lt"/>
                <a:ea typeface="+mj-ea"/>
                <a:cs typeface="+mj-cs"/>
                <a:sym typeface="Noto Sans KR Bold"/>
              </a:rPr>
              <a:t>range</a:t>
            </a:r>
            <a:r>
              <a:rPr sz="1750"/>
              <a:t> 명령어 예제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1부터 3까지 숫자 데이터 출력하기 with range 명령어"/>
          <p:cNvSpPr txBox="1"/>
          <p:nvPr/>
        </p:nvSpPr>
        <p:spPr>
          <a:xfrm>
            <a:off x="221301" y="714046"/>
            <a:ext cx="11602535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1부터 3까지</a:t>
            </a:r>
            <a:r>
              <a:rPr sz="3750" dirty="0"/>
              <a:t> </a:t>
            </a:r>
            <a:r>
              <a:rPr sz="3750" dirty="0" err="1"/>
              <a:t>숫자</a:t>
            </a:r>
            <a:r>
              <a:rPr sz="3750" dirty="0"/>
              <a:t> </a:t>
            </a:r>
            <a:r>
              <a:rPr sz="3750" dirty="0" err="1"/>
              <a:t>데이터</a:t>
            </a:r>
            <a:r>
              <a:rPr sz="3750" dirty="0"/>
              <a:t> </a:t>
            </a:r>
            <a:r>
              <a:rPr sz="3750" dirty="0" err="1"/>
              <a:t>출력하기</a:t>
            </a:r>
            <a:r>
              <a:rPr sz="3750" dirty="0"/>
              <a:t> with </a:t>
            </a:r>
            <a:r>
              <a:rPr sz="3750" dirty="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 </a:t>
            </a:r>
            <a:r>
              <a:rPr sz="3750" dirty="0" err="1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명령어</a:t>
            </a:r>
            <a:endParaRPr sz="3750" dirty="0">
              <a:solidFill>
                <a:srgbClr val="DD9043"/>
              </a:solidFill>
              <a:latin typeface="+mj-lt"/>
              <a:ea typeface="+mj-ea"/>
              <a:cs typeface="+mj-cs"/>
              <a:sym typeface="Noto Sans KR Bold"/>
            </a:endParaRPr>
          </a:p>
        </p:txBody>
      </p:sp>
      <p:grpSp>
        <p:nvGrpSpPr>
          <p:cNvPr id="1046" name="Group"/>
          <p:cNvGrpSpPr/>
          <p:nvPr/>
        </p:nvGrpSpPr>
        <p:grpSpPr>
          <a:xfrm>
            <a:off x="385365" y="1854991"/>
            <a:ext cx="11145912" cy="4515820"/>
            <a:chOff x="0" y="66502"/>
            <a:chExt cx="22291821" cy="9031638"/>
          </a:xfrm>
        </p:grpSpPr>
        <p:pic>
          <p:nvPicPr>
            <p:cNvPr id="1043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8672354"/>
            </a:xfrm>
            <a:prstGeom prst="rect">
              <a:avLst/>
            </a:prstGeom>
            <a:effectLst/>
          </p:spPr>
        </p:pic>
        <p:sp>
          <p:nvSpPr>
            <p:cNvPr id="1045" name="range 명령어를 사용해서 1부터 3까지 출력하기"/>
            <p:cNvSpPr txBox="1"/>
            <p:nvPr/>
          </p:nvSpPr>
          <p:spPr>
            <a:xfrm>
              <a:off x="0" y="66502"/>
              <a:ext cx="11435822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 range 명령어를 사용해서 1부터 3까지 출력하기 </a:t>
              </a:r>
            </a:p>
          </p:txBody>
        </p:sp>
      </p:grpSp>
      <p:sp>
        <p:nvSpPr>
          <p:cNvPr id="1047" name="03      print(num + 1)"/>
          <p:cNvSpPr txBox="1"/>
          <p:nvPr/>
        </p:nvSpPr>
        <p:spPr>
          <a:xfrm>
            <a:off x="1349359" y="5017509"/>
            <a:ext cx="391773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+ 1)</a:t>
            </a:r>
          </a:p>
        </p:txBody>
      </p:sp>
      <p:sp>
        <p:nvSpPr>
          <p:cNvPr id="1048" name="02  for num in numbers:"/>
          <p:cNvSpPr txBox="1"/>
          <p:nvPr/>
        </p:nvSpPr>
        <p:spPr>
          <a:xfrm>
            <a:off x="1349359" y="3810244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049" name="01  numbers = range(3)"/>
          <p:cNvSpPr txBox="1"/>
          <p:nvPr/>
        </p:nvSpPr>
        <p:spPr>
          <a:xfrm>
            <a:off x="1349359" y="2602979"/>
            <a:ext cx="391773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050" name="Rectangle"/>
          <p:cNvSpPr/>
          <p:nvPr/>
        </p:nvSpPr>
        <p:spPr>
          <a:xfrm>
            <a:off x="2082494" y="2753600"/>
            <a:ext cx="140078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1" name="Rectangle"/>
          <p:cNvSpPr/>
          <p:nvPr/>
        </p:nvSpPr>
        <p:spPr>
          <a:xfrm>
            <a:off x="4170344" y="3924300"/>
            <a:ext cx="1400788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2" name="Rectangle"/>
          <p:cNvSpPr/>
          <p:nvPr/>
        </p:nvSpPr>
        <p:spPr>
          <a:xfrm>
            <a:off x="2908893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3" name="Rectangle"/>
          <p:cNvSpPr/>
          <p:nvPr/>
        </p:nvSpPr>
        <p:spPr>
          <a:xfrm>
            <a:off x="4056866" y="51252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4" name="end of for"/>
          <p:cNvSpPr/>
          <p:nvPr/>
        </p:nvSpPr>
        <p:spPr>
          <a:xfrm>
            <a:off x="5084095" y="5125215"/>
            <a:ext cx="45051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5" name="for"/>
          <p:cNvSpPr/>
          <p:nvPr/>
        </p:nvSpPr>
        <p:spPr>
          <a:xfrm>
            <a:off x="2142991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6" name="1"/>
          <p:cNvSpPr/>
          <p:nvPr/>
        </p:nvSpPr>
        <p:spPr>
          <a:xfrm>
            <a:off x="6585769" y="27536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7" name="2"/>
          <p:cNvSpPr/>
          <p:nvPr/>
        </p:nvSpPr>
        <p:spPr>
          <a:xfrm>
            <a:off x="7271845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058" name="3"/>
          <p:cNvSpPr/>
          <p:nvPr/>
        </p:nvSpPr>
        <p:spPr>
          <a:xfrm>
            <a:off x="8075737" y="27536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grpSp>
        <p:nvGrpSpPr>
          <p:cNvPr id="1080" name="0,  1,  2"/>
          <p:cNvGrpSpPr/>
          <p:nvPr/>
        </p:nvGrpSpPr>
        <p:grpSpPr>
          <a:xfrm>
            <a:off x="5997169" y="2744551"/>
            <a:ext cx="2306743" cy="685801"/>
            <a:chOff x="0" y="0"/>
            <a:chExt cx="4613484" cy="1371600"/>
          </a:xfrm>
        </p:grpSpPr>
        <p:sp>
          <p:nvSpPr>
            <p:cNvPr id="1079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32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078" name="0,  1,  2 0,  1,  2" descr="0,  1,  2 0,  1, 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pic>
        <p:nvPicPr>
          <p:cNvPr id="1088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09666" y="2974123"/>
            <a:ext cx="812904" cy="238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1부터 100까지 숫자 데이터 출력하기 with range 명령어"/>
          <p:cNvSpPr txBox="1"/>
          <p:nvPr/>
        </p:nvSpPr>
        <p:spPr>
          <a:xfrm>
            <a:off x="469820" y="642429"/>
            <a:ext cx="1213152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1부터 100까지</a:t>
            </a:r>
            <a:r>
              <a:rPr sz="3750"/>
              <a:t> 숫자 데이터 출력하기 with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 명령어</a:t>
            </a:r>
          </a:p>
        </p:txBody>
      </p:sp>
      <p:grpSp>
        <p:nvGrpSpPr>
          <p:cNvPr id="1097" name="Group"/>
          <p:cNvGrpSpPr/>
          <p:nvPr/>
        </p:nvGrpSpPr>
        <p:grpSpPr>
          <a:xfrm>
            <a:off x="385365" y="1854991"/>
            <a:ext cx="11145912" cy="4515820"/>
            <a:chOff x="0" y="66502"/>
            <a:chExt cx="22291821" cy="9031638"/>
          </a:xfrm>
        </p:grpSpPr>
        <p:pic>
          <p:nvPicPr>
            <p:cNvPr id="1094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8672354"/>
            </a:xfrm>
            <a:prstGeom prst="rect">
              <a:avLst/>
            </a:prstGeom>
            <a:effectLst/>
          </p:spPr>
        </p:pic>
        <p:sp>
          <p:nvSpPr>
            <p:cNvPr id="1096" name="range 명령어를 사용해서 1부터 100까지 출력하기"/>
            <p:cNvSpPr txBox="1"/>
            <p:nvPr/>
          </p:nvSpPr>
          <p:spPr>
            <a:xfrm>
              <a:off x="0" y="66502"/>
              <a:ext cx="12000078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 range 명령어를 사용해서 1부터 100까지 출력하기 </a:t>
              </a:r>
            </a:p>
          </p:txBody>
        </p:sp>
      </p:grpSp>
      <p:sp>
        <p:nvSpPr>
          <p:cNvPr id="1098" name="03      print(num + 1)"/>
          <p:cNvSpPr txBox="1"/>
          <p:nvPr/>
        </p:nvSpPr>
        <p:spPr>
          <a:xfrm>
            <a:off x="1349359" y="5017509"/>
            <a:ext cx="391773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+ 1)</a:t>
            </a:r>
          </a:p>
        </p:txBody>
      </p:sp>
      <p:sp>
        <p:nvSpPr>
          <p:cNvPr id="1099" name="02  for num in numbers:"/>
          <p:cNvSpPr txBox="1"/>
          <p:nvPr/>
        </p:nvSpPr>
        <p:spPr>
          <a:xfrm>
            <a:off x="1349359" y="3810244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100" name="01  numbers = range(100)"/>
          <p:cNvSpPr txBox="1"/>
          <p:nvPr/>
        </p:nvSpPr>
        <p:spPr>
          <a:xfrm>
            <a:off x="1349359" y="2602979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numbers</a:t>
            </a:r>
            <a:r>
              <a:rPr sz="2500" dirty="0">
                <a:latin typeface="Consolas" panose="020B0609020204030204" pitchFamily="49" charset="0"/>
              </a:rPr>
              <a:t> = range(100)</a:t>
            </a:r>
          </a:p>
        </p:txBody>
      </p:sp>
      <p:grpSp>
        <p:nvGrpSpPr>
          <p:cNvPr id="1103" name="0,  1,  2, ... , 98, 99"/>
          <p:cNvGrpSpPr/>
          <p:nvPr/>
        </p:nvGrpSpPr>
        <p:grpSpPr>
          <a:xfrm>
            <a:off x="6361237" y="2761483"/>
            <a:ext cx="4440927" cy="685801"/>
            <a:chOff x="0" y="0"/>
            <a:chExt cx="8881851" cy="1371600"/>
          </a:xfrm>
        </p:grpSpPr>
        <p:sp>
          <p:nvSpPr>
            <p:cNvPr id="1102" name="0,  1,  2, ... , 98, 99"/>
            <p:cNvSpPr/>
            <p:nvPr/>
          </p:nvSpPr>
          <p:spPr>
            <a:xfrm>
              <a:off x="50800" y="50800"/>
              <a:ext cx="878025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2400" dirty="0">
                  <a:latin typeface="Consolas" panose="020B0609020204030204" pitchFamily="49" charset="0"/>
                </a:rPr>
                <a:t>0,  1,  2, ... , 98, 99</a:t>
              </a:r>
            </a:p>
          </p:txBody>
        </p:sp>
        <p:pic>
          <p:nvPicPr>
            <p:cNvPr id="1101" name="0,  1,  2, ... , 98, 99 0,  1,  2, ... , 98, 99" descr="0,  1,  2, ... , 98, 99 0,  1,  2, ... , 98, 9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881852" cy="1371600"/>
            </a:xfrm>
            <a:prstGeom prst="rect">
              <a:avLst/>
            </a:prstGeom>
            <a:effectLst/>
          </p:spPr>
        </p:pic>
      </p:grpSp>
      <p:pic>
        <p:nvPicPr>
          <p:cNvPr id="110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20267" y="2991055"/>
            <a:ext cx="866371" cy="2347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range 명령어 손코딩 실습"/>
          <p:cNvSpPr txBox="1"/>
          <p:nvPr/>
        </p:nvSpPr>
        <p:spPr>
          <a:xfrm>
            <a:off x="2635885" y="3025044"/>
            <a:ext cx="750526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</a:t>
            </a:r>
            <a:r>
              <a:rPr sz="5000"/>
              <a:t> 명령어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손코딩</a:t>
            </a:r>
            <a:r>
              <a:rPr sz="5000"/>
              <a:t> 실습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달걀 프라이 3개를 만드는 방법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1113" name="달걀 프라이 3개를 만드는 방법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3200">
                  <a:latin typeface="+mj-lt"/>
                  <a:ea typeface="+mj-ea"/>
                  <a:cs typeface="+mj-cs"/>
                  <a:sym typeface="Noto Sans KR Bold"/>
                </a:rPr>
                <a:t>달걀 프라이 3개</a:t>
              </a:r>
              <a:r>
                <a:rPr sz="3200"/>
                <a:t>를 만드는 방법</a:t>
              </a:r>
            </a:p>
          </p:txBody>
        </p:sp>
        <p:pic>
          <p:nvPicPr>
            <p:cNvPr id="1112" name="달걀 프라이 3개를 만드는 방법 달걀 프라이 3개를 만드는 방법" descr="달걀 프라이 3개를 만드는 방법 달걀 프라이 3개를 만드는 방법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1115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11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50573"/>
            <a:ext cx="9525000" cy="17531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달걀 프라이 3개 만들기 with range 명령어"/>
          <p:cNvSpPr txBox="1"/>
          <p:nvPr/>
        </p:nvSpPr>
        <p:spPr>
          <a:xfrm>
            <a:off x="1819513" y="642429"/>
            <a:ext cx="9246121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프라이 3개</a:t>
            </a:r>
            <a:r>
              <a:rPr sz="3750"/>
              <a:t> 만들기 with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 명령어</a:t>
            </a:r>
          </a:p>
        </p:txBody>
      </p:sp>
      <p:grpSp>
        <p:nvGrpSpPr>
          <p:cNvPr id="1124" name="Group"/>
          <p:cNvGrpSpPr/>
          <p:nvPr/>
        </p:nvGrpSpPr>
        <p:grpSpPr>
          <a:xfrm>
            <a:off x="385365" y="1854991"/>
            <a:ext cx="11145912" cy="4515820"/>
            <a:chOff x="0" y="66502"/>
            <a:chExt cx="22291821" cy="9031638"/>
          </a:xfrm>
        </p:grpSpPr>
        <p:pic>
          <p:nvPicPr>
            <p:cNvPr id="1121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8672354"/>
            </a:xfrm>
            <a:prstGeom prst="rect">
              <a:avLst/>
            </a:prstGeom>
            <a:effectLst/>
          </p:spPr>
        </p:pic>
        <p:sp>
          <p:nvSpPr>
            <p:cNvPr id="1123" name="range 명령어를 사용해서 달걀 프라이 3개 만들기"/>
            <p:cNvSpPr txBox="1"/>
            <p:nvPr/>
          </p:nvSpPr>
          <p:spPr>
            <a:xfrm>
              <a:off x="0" y="66502"/>
              <a:ext cx="11666654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 range 명령어를 사용해서 달걀 프라이 3개 만들기</a:t>
              </a:r>
            </a:p>
          </p:txBody>
        </p:sp>
      </p:grpSp>
      <p:sp>
        <p:nvSpPr>
          <p:cNvPr id="1125" name="03      print(&quot;달걀 프라이를 만듭니다.&quot;)"/>
          <p:cNvSpPr txBox="1"/>
          <p:nvPr/>
        </p:nvSpPr>
        <p:spPr>
          <a:xfrm>
            <a:off x="1349359" y="5018825"/>
            <a:ext cx="6771084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print("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1126" name="02  for egg in egg_list:"/>
          <p:cNvSpPr txBox="1"/>
          <p:nvPr/>
        </p:nvSpPr>
        <p:spPr>
          <a:xfrm>
            <a:off x="1349359" y="381024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127" name="01  egg_list = range(3)"/>
          <p:cNvSpPr txBox="1"/>
          <p:nvPr/>
        </p:nvSpPr>
        <p:spPr>
          <a:xfrm>
            <a:off x="1349359" y="2602979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128" name="Rectangle"/>
          <p:cNvSpPr/>
          <p:nvPr/>
        </p:nvSpPr>
        <p:spPr>
          <a:xfrm>
            <a:off x="2082494" y="2753600"/>
            <a:ext cx="140078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29" name="Rectangle"/>
          <p:cNvSpPr/>
          <p:nvPr/>
        </p:nvSpPr>
        <p:spPr>
          <a:xfrm>
            <a:off x="4170344" y="3924300"/>
            <a:ext cx="1400788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0" name="Rectangle"/>
          <p:cNvSpPr/>
          <p:nvPr/>
        </p:nvSpPr>
        <p:spPr>
          <a:xfrm>
            <a:off x="2908893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1" name="end of for"/>
          <p:cNvSpPr/>
          <p:nvPr/>
        </p:nvSpPr>
        <p:spPr>
          <a:xfrm>
            <a:off x="7465346" y="5125215"/>
            <a:ext cx="45051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2" name="for"/>
          <p:cNvSpPr/>
          <p:nvPr/>
        </p:nvSpPr>
        <p:spPr>
          <a:xfrm>
            <a:off x="2142991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3" name="1"/>
          <p:cNvSpPr/>
          <p:nvPr/>
        </p:nvSpPr>
        <p:spPr>
          <a:xfrm>
            <a:off x="6585769" y="27536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4" name="2"/>
          <p:cNvSpPr/>
          <p:nvPr/>
        </p:nvSpPr>
        <p:spPr>
          <a:xfrm>
            <a:off x="7271845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35" name="3"/>
          <p:cNvSpPr/>
          <p:nvPr/>
        </p:nvSpPr>
        <p:spPr>
          <a:xfrm>
            <a:off x="8075737" y="27536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grpSp>
        <p:nvGrpSpPr>
          <p:cNvPr id="1151" name="0,  1,  2"/>
          <p:cNvGrpSpPr/>
          <p:nvPr/>
        </p:nvGrpSpPr>
        <p:grpSpPr>
          <a:xfrm>
            <a:off x="6047969" y="2736084"/>
            <a:ext cx="2306743" cy="685801"/>
            <a:chOff x="0" y="0"/>
            <a:chExt cx="4613484" cy="1371600"/>
          </a:xfrm>
        </p:grpSpPr>
        <p:sp>
          <p:nvSpPr>
            <p:cNvPr id="1150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32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149" name="0,  1,  2 0,  1,  2" descr="0,  1,  2 0,  1, 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pic>
        <p:nvPicPr>
          <p:cNvPr id="1156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1617" y="2965656"/>
            <a:ext cx="621753" cy="238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달걀 프라이 3개를 만드는 2번째 방법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1162" name="달걀 프라이 3개를 만드는 2번째 방법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3200">
                  <a:latin typeface="+mj-lt"/>
                  <a:ea typeface="+mj-ea"/>
                  <a:cs typeface="+mj-cs"/>
                  <a:sym typeface="Noto Sans KR Bold"/>
                </a:rPr>
                <a:t>달걀 프라이 3개</a:t>
              </a:r>
              <a:r>
                <a:rPr sz="3200"/>
                <a:t>를 만드는 2번째 방법</a:t>
              </a:r>
            </a:p>
          </p:txBody>
        </p:sp>
        <p:pic>
          <p:nvPicPr>
            <p:cNvPr id="1161" name="달걀 프라이 3개를 만드는 2번째 방법 달걀 프라이 3개를 만드는 2번째 방법" descr="달걀 프라이 3개를 만드는 2번째 방법 달걀 프라이 3개를 만드는 2번째 방법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1164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50573"/>
            <a:ext cx="9525000" cy="17531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달걀 프라이 3개 만들기(2번째 방법) with range 명령어"/>
          <p:cNvSpPr txBox="1"/>
          <p:nvPr/>
        </p:nvSpPr>
        <p:spPr>
          <a:xfrm>
            <a:off x="1004332" y="642429"/>
            <a:ext cx="1101263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달걀 프라이 3개</a:t>
            </a:r>
            <a:r>
              <a:rPr sz="3750"/>
              <a:t> 만들기</a:t>
            </a:r>
            <a:r>
              <a:rPr sz="2500"/>
              <a:t>(2번째 방법)</a:t>
            </a:r>
            <a:r>
              <a:rPr sz="3750"/>
              <a:t> with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range 명령어</a:t>
            </a:r>
          </a:p>
        </p:txBody>
      </p:sp>
      <p:grpSp>
        <p:nvGrpSpPr>
          <p:cNvPr id="1173" name="Group"/>
          <p:cNvGrpSpPr/>
          <p:nvPr/>
        </p:nvGrpSpPr>
        <p:grpSpPr>
          <a:xfrm>
            <a:off x="385365" y="1854991"/>
            <a:ext cx="11145912" cy="4515820"/>
            <a:chOff x="0" y="66502"/>
            <a:chExt cx="22291821" cy="9031638"/>
          </a:xfrm>
        </p:grpSpPr>
        <p:pic>
          <p:nvPicPr>
            <p:cNvPr id="1170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8672354"/>
            </a:xfrm>
            <a:prstGeom prst="rect">
              <a:avLst/>
            </a:prstGeom>
            <a:effectLst/>
          </p:spPr>
        </p:pic>
        <p:sp>
          <p:nvSpPr>
            <p:cNvPr id="1172" name="range 명령어를 사용해서 달걀 프라이 3개 만들기(2번째 방법)"/>
            <p:cNvSpPr txBox="1"/>
            <p:nvPr/>
          </p:nvSpPr>
          <p:spPr>
            <a:xfrm>
              <a:off x="0" y="66502"/>
              <a:ext cx="13789030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rgbClr val="FFFFFF"/>
                  </a:solidFill>
                </a:defRPr>
              </a:pPr>
              <a:r>
                <a:rPr sz="2000"/>
                <a:t> range 명령어를 사용해서 달걀 프라이 3개 만들기</a:t>
              </a:r>
              <a:r>
                <a:rPr sz="1500"/>
                <a:t>(2번째 방법)</a:t>
              </a:r>
            </a:p>
          </p:txBody>
        </p:sp>
      </p:grpSp>
      <p:sp>
        <p:nvSpPr>
          <p:cNvPr id="1174" name="03      print(str(egg) + &quot;: 달걀 프라이를 만듭니다.&quot;)"/>
          <p:cNvSpPr txBox="1"/>
          <p:nvPr/>
        </p:nvSpPr>
        <p:spPr>
          <a:xfrm>
            <a:off x="1349359" y="5018825"/>
            <a:ext cx="9063379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print(str(egg) + ": </a:t>
            </a:r>
            <a:r>
              <a:rPr sz="2500" dirty="0" err="1">
                <a:latin typeface="Consolas" panose="020B0609020204030204" pitchFamily="49" charset="0"/>
              </a:rPr>
              <a:t>달걀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프라이를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만듭니다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  <p:sp>
        <p:nvSpPr>
          <p:cNvPr id="1175" name="02  for egg in egg_list:"/>
          <p:cNvSpPr txBox="1"/>
          <p:nvPr/>
        </p:nvSpPr>
        <p:spPr>
          <a:xfrm>
            <a:off x="1349359" y="381024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egg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176" name="01  egg_list = range(3)"/>
          <p:cNvSpPr txBox="1"/>
          <p:nvPr/>
        </p:nvSpPr>
        <p:spPr>
          <a:xfrm>
            <a:off x="1349359" y="2602979"/>
            <a:ext cx="409406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 err="1">
                <a:solidFill>
                  <a:srgbClr val="FF3E21"/>
                </a:solidFill>
                <a:latin typeface="Consolas" panose="020B0609020204030204" pitchFamily="49" charset="0"/>
              </a:rPr>
              <a:t>egg_list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177" name="Rectangle"/>
          <p:cNvSpPr/>
          <p:nvPr/>
        </p:nvSpPr>
        <p:spPr>
          <a:xfrm>
            <a:off x="2082494" y="2753600"/>
            <a:ext cx="140078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78" name="Rectangle"/>
          <p:cNvSpPr/>
          <p:nvPr/>
        </p:nvSpPr>
        <p:spPr>
          <a:xfrm>
            <a:off x="4170344" y="3924300"/>
            <a:ext cx="1400788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79" name="Rectangle"/>
          <p:cNvSpPr/>
          <p:nvPr/>
        </p:nvSpPr>
        <p:spPr>
          <a:xfrm>
            <a:off x="2908893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0" name="Rectangle"/>
          <p:cNvSpPr/>
          <p:nvPr/>
        </p:nvSpPr>
        <p:spPr>
          <a:xfrm>
            <a:off x="4818866" y="5125215"/>
            <a:ext cx="634799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1" name="end of for"/>
          <p:cNvSpPr/>
          <p:nvPr/>
        </p:nvSpPr>
        <p:spPr>
          <a:xfrm>
            <a:off x="9941846" y="5125215"/>
            <a:ext cx="45051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2" name="for"/>
          <p:cNvSpPr/>
          <p:nvPr/>
        </p:nvSpPr>
        <p:spPr>
          <a:xfrm>
            <a:off x="2142991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3" name="1"/>
          <p:cNvSpPr/>
          <p:nvPr/>
        </p:nvSpPr>
        <p:spPr>
          <a:xfrm>
            <a:off x="6585769" y="27536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4" name="2"/>
          <p:cNvSpPr/>
          <p:nvPr/>
        </p:nvSpPr>
        <p:spPr>
          <a:xfrm>
            <a:off x="7271845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5" name="3"/>
          <p:cNvSpPr/>
          <p:nvPr/>
        </p:nvSpPr>
        <p:spPr>
          <a:xfrm>
            <a:off x="8075737" y="27536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186" name="str output"/>
          <p:cNvSpPr/>
          <p:nvPr/>
        </p:nvSpPr>
        <p:spPr>
          <a:xfrm>
            <a:off x="8183738" y="5125215"/>
            <a:ext cx="45051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grpSp>
        <p:nvGrpSpPr>
          <p:cNvPr id="1208" name="0,  1,  2"/>
          <p:cNvGrpSpPr/>
          <p:nvPr/>
        </p:nvGrpSpPr>
        <p:grpSpPr>
          <a:xfrm>
            <a:off x="6031036" y="2744551"/>
            <a:ext cx="2306743" cy="685801"/>
            <a:chOff x="0" y="0"/>
            <a:chExt cx="4613484" cy="1371600"/>
          </a:xfrm>
        </p:grpSpPr>
        <p:sp>
          <p:nvSpPr>
            <p:cNvPr id="1207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32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206" name="0,  1,  2 0,  1,  2" descr="0,  1,  2 0,  1, 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pic>
        <p:nvPicPr>
          <p:cNvPr id="1222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34684" y="2974123"/>
            <a:ext cx="621753" cy="238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1"/>
          <p:cNvSpPr>
            <a:spLocks noGrp="1"/>
          </p:cNvSpPr>
          <p:nvPr>
            <p:ph type="title"/>
          </p:nvPr>
        </p:nvSpPr>
        <p:spPr>
          <a:xfrm>
            <a:off x="152399" y="0"/>
            <a:ext cx="10515600" cy="1325563"/>
          </a:xfrm>
        </p:spPr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7400" y="914401"/>
          <a:ext cx="8077200" cy="5105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4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effectLst/>
                        </a:rPr>
                        <a:t>메소드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65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내에서 매개변수로 입력한 데이터와 일치하는 </a:t>
                      </a:r>
                      <a:r>
                        <a:rPr lang="ko-KR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첫번째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요소의 첨자를 알려줍니다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찾고자 하는 데이터와 일치하는 요소가 없으면 오류를 일으킵니다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오류에 대한 처리 방법은 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장에서 설명하겠습니다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['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ghi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jkl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Traceback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(most recent call last):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File "&lt;pyshell#2&gt;", line 1, in &lt;module&gt;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a.index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jkl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jkl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is not in list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30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count()</a:t>
                      </a:r>
                      <a:endParaRPr lang="ko-KR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매개변수로 입력한 데이터와 일치하는 요소가 몇 개 존재하는지 셉니다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a = [1, 100, 2, 100, 3, 100]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a.count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a.count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(200)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4383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반복 횟수의 통제 1: break"/>
          <p:cNvSpPr txBox="1"/>
          <p:nvPr/>
        </p:nvSpPr>
        <p:spPr>
          <a:xfrm>
            <a:off x="2581275" y="3025044"/>
            <a:ext cx="7526612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/>
              <a:t>반복 횟수의 통제 1: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break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oup"/>
          <p:cNvGrpSpPr/>
          <p:nvPr/>
        </p:nvGrpSpPr>
        <p:grpSpPr>
          <a:xfrm>
            <a:off x="385365" y="1854991"/>
            <a:ext cx="11145912" cy="4515820"/>
            <a:chOff x="0" y="66502"/>
            <a:chExt cx="22291821" cy="9031638"/>
          </a:xfrm>
        </p:grpSpPr>
        <p:pic>
          <p:nvPicPr>
            <p:cNvPr id="1236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8672354"/>
            </a:xfrm>
            <a:prstGeom prst="rect">
              <a:avLst/>
            </a:prstGeom>
            <a:effectLst/>
          </p:spPr>
        </p:pic>
        <p:sp>
          <p:nvSpPr>
            <p:cNvPr id="1238" name="PT 체조를 3회 수행하는 프로그램"/>
            <p:cNvSpPr txBox="1"/>
            <p:nvPr/>
          </p:nvSpPr>
          <p:spPr>
            <a:xfrm>
              <a:off x="0" y="66502"/>
              <a:ext cx="8156077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 PT </a:t>
              </a:r>
              <a:r>
                <a:rPr sz="2000" dirty="0" err="1"/>
                <a:t>체조를</a:t>
              </a:r>
              <a:r>
                <a:rPr sz="2000" dirty="0"/>
                <a:t> 3회 </a:t>
              </a:r>
              <a:r>
                <a:rPr sz="2000" dirty="0" err="1"/>
                <a:t>수행하는</a:t>
              </a:r>
              <a:r>
                <a:rPr sz="2000" dirty="0"/>
                <a:t> </a:t>
              </a:r>
              <a:r>
                <a:rPr sz="2000" dirty="0" err="1"/>
                <a:t>프로그램</a:t>
              </a:r>
              <a:r>
                <a:rPr sz="2000" dirty="0"/>
                <a:t> </a:t>
              </a:r>
            </a:p>
          </p:txBody>
        </p:sp>
      </p:grpSp>
      <p:grpSp>
        <p:nvGrpSpPr>
          <p:cNvPr id="1234" name="0,  1,  2"/>
          <p:cNvGrpSpPr/>
          <p:nvPr/>
        </p:nvGrpSpPr>
        <p:grpSpPr>
          <a:xfrm>
            <a:off x="6031037" y="2761485"/>
            <a:ext cx="2306743" cy="685801"/>
            <a:chOff x="0" y="0"/>
            <a:chExt cx="4613484" cy="1371600"/>
          </a:xfrm>
        </p:grpSpPr>
        <p:sp>
          <p:nvSpPr>
            <p:cNvPr id="1233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32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232" name="0,  1,  2 0,  1,  2" descr="0,  1,  2 0,  1, 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pic>
        <p:nvPicPr>
          <p:cNvPr id="1280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31" y="2991057"/>
            <a:ext cx="1195206" cy="238451"/>
          </a:xfrm>
          <a:prstGeom prst="rect">
            <a:avLst/>
          </a:prstGeom>
        </p:spPr>
      </p:pic>
      <p:sp>
        <p:nvSpPr>
          <p:cNvPr id="1235" name="진행 중인 반복 처리를 중단하고 반복문 종료: break"/>
          <p:cNvSpPr txBox="1"/>
          <p:nvPr/>
        </p:nvSpPr>
        <p:spPr>
          <a:xfrm>
            <a:off x="1008221" y="642429"/>
            <a:ext cx="1118896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진행 중인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 처리를 중단</a:t>
            </a:r>
            <a:r>
              <a:rPr sz="3750"/>
              <a:t>하고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반복문 종료</a:t>
            </a:r>
            <a:r>
              <a:rPr sz="3750"/>
              <a:t>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break</a:t>
            </a:r>
          </a:p>
        </p:txBody>
      </p:sp>
      <p:sp>
        <p:nvSpPr>
          <p:cNvPr id="1240" name="03      print(str(n + 1) + &quot;!&quot;)"/>
          <p:cNvSpPr txBox="1"/>
          <p:nvPr/>
        </p:nvSpPr>
        <p:spPr>
          <a:xfrm>
            <a:off x="1349359" y="5017509"/>
            <a:ext cx="5504712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print(str(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+ "!")</a:t>
            </a:r>
          </a:p>
        </p:txBody>
      </p:sp>
      <p:sp>
        <p:nvSpPr>
          <p:cNvPr id="1241" name="02  for n in count:"/>
          <p:cNvSpPr txBox="1"/>
          <p:nvPr/>
        </p:nvSpPr>
        <p:spPr>
          <a:xfrm>
            <a:off x="1349359" y="3810244"/>
            <a:ext cx="338874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242" name="01  count = range(3)"/>
          <p:cNvSpPr txBox="1"/>
          <p:nvPr/>
        </p:nvSpPr>
        <p:spPr>
          <a:xfrm>
            <a:off x="1349359" y="2602979"/>
            <a:ext cx="356507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243" name="Rectangle"/>
          <p:cNvSpPr/>
          <p:nvPr/>
        </p:nvSpPr>
        <p:spPr>
          <a:xfrm>
            <a:off x="2082494" y="2753600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4" name="Rectangle"/>
          <p:cNvSpPr/>
          <p:nvPr/>
        </p:nvSpPr>
        <p:spPr>
          <a:xfrm>
            <a:off x="3852844" y="3924300"/>
            <a:ext cx="963166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5" name="Rectangle"/>
          <p:cNvSpPr/>
          <p:nvPr/>
        </p:nvSpPr>
        <p:spPr>
          <a:xfrm>
            <a:off x="2908893" y="3924300"/>
            <a:ext cx="235522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6" name="Rectangle"/>
          <p:cNvSpPr/>
          <p:nvPr/>
        </p:nvSpPr>
        <p:spPr>
          <a:xfrm>
            <a:off x="4736316" y="5125215"/>
            <a:ext cx="34784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7" name="end of for"/>
          <p:cNvSpPr/>
          <p:nvPr/>
        </p:nvSpPr>
        <p:spPr>
          <a:xfrm>
            <a:off x="6505686" y="5125215"/>
            <a:ext cx="80692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8" name="for"/>
          <p:cNvSpPr/>
          <p:nvPr/>
        </p:nvSpPr>
        <p:spPr>
          <a:xfrm>
            <a:off x="2142991" y="392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49" name="1"/>
          <p:cNvSpPr/>
          <p:nvPr/>
        </p:nvSpPr>
        <p:spPr>
          <a:xfrm>
            <a:off x="6585769" y="27536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50" name="2"/>
          <p:cNvSpPr/>
          <p:nvPr/>
        </p:nvSpPr>
        <p:spPr>
          <a:xfrm>
            <a:off x="7271845" y="27536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51" name="3"/>
          <p:cNvSpPr/>
          <p:nvPr/>
        </p:nvSpPr>
        <p:spPr>
          <a:xfrm>
            <a:off x="8075737" y="27536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oup"/>
          <p:cNvGrpSpPr/>
          <p:nvPr/>
        </p:nvGrpSpPr>
        <p:grpSpPr>
          <a:xfrm>
            <a:off x="385365" y="1729043"/>
            <a:ext cx="11145912" cy="4981679"/>
            <a:chOff x="0" y="-185395"/>
            <a:chExt cx="22291823" cy="9963358"/>
          </a:xfrm>
        </p:grpSpPr>
        <p:pic>
          <p:nvPicPr>
            <p:cNvPr id="1290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5" cy="9352177"/>
            </a:xfrm>
            <a:prstGeom prst="rect">
              <a:avLst/>
            </a:prstGeom>
            <a:effectLst/>
          </p:spPr>
        </p:pic>
        <p:sp>
          <p:nvSpPr>
            <p:cNvPr id="1292" name="PT 체조를 3회 수행하는 프로그램 with break 명령어"/>
            <p:cNvSpPr/>
            <p:nvPr/>
          </p:nvSpPr>
          <p:spPr>
            <a:xfrm>
              <a:off x="0" y="-185395"/>
              <a:ext cx="11421269" cy="1308050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rgbClr val="FFFFFF"/>
                  </a:solidFill>
                </a:defRPr>
              </a:pPr>
              <a:r>
                <a:rPr sz="2000" dirty="0"/>
                <a:t> PT </a:t>
              </a:r>
              <a:r>
                <a:rPr sz="2000" dirty="0" err="1"/>
                <a:t>체조를</a:t>
              </a:r>
              <a:r>
                <a:rPr sz="2000" dirty="0"/>
                <a:t> 3회 </a:t>
              </a:r>
              <a:r>
                <a:rPr sz="2000" dirty="0" err="1"/>
                <a:t>수행하는</a:t>
              </a:r>
              <a:r>
                <a:rPr sz="2000" dirty="0"/>
                <a:t> </a:t>
              </a:r>
              <a:r>
                <a:rPr sz="2000" dirty="0" err="1"/>
                <a:t>프로그램</a:t>
              </a:r>
              <a:r>
                <a:rPr sz="2000" dirty="0"/>
                <a:t> with </a:t>
              </a:r>
              <a:r>
                <a:rPr sz="2000" dirty="0">
                  <a:sym typeface="Noto Sans KR Bold"/>
                </a:rPr>
                <a:t>break </a:t>
              </a:r>
              <a:r>
                <a:rPr sz="2000" dirty="0" err="1"/>
                <a:t>명령어</a:t>
              </a:r>
              <a:endParaRPr sz="2000" dirty="0"/>
            </a:p>
          </p:txBody>
        </p:sp>
      </p:grpSp>
      <p:pic>
        <p:nvPicPr>
          <p:cNvPr id="1330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98" y="2576190"/>
            <a:ext cx="1195206" cy="238451"/>
          </a:xfrm>
          <a:prstGeom prst="rect">
            <a:avLst/>
          </a:prstGeom>
        </p:spPr>
      </p:pic>
      <p:grpSp>
        <p:nvGrpSpPr>
          <p:cNvPr id="1288" name="0,  1,  2"/>
          <p:cNvGrpSpPr/>
          <p:nvPr/>
        </p:nvGrpSpPr>
        <p:grpSpPr>
          <a:xfrm>
            <a:off x="6115704" y="2346618"/>
            <a:ext cx="2306743" cy="685801"/>
            <a:chOff x="0" y="0"/>
            <a:chExt cx="4613484" cy="1371600"/>
          </a:xfrm>
        </p:grpSpPr>
        <p:sp>
          <p:nvSpPr>
            <p:cNvPr id="1287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32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286" name="0,  1,  2 0,  1,  2" descr="0,  1,  2 0,  1,  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sp>
        <p:nvSpPr>
          <p:cNvPr id="1289" name="진행 중인 반복 처리를 중단하고 반복문 종료: break"/>
          <p:cNvSpPr txBox="1"/>
          <p:nvPr/>
        </p:nvSpPr>
        <p:spPr>
          <a:xfrm>
            <a:off x="1008221" y="642429"/>
            <a:ext cx="11182164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진행 중인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 처리를 중단</a:t>
            </a:r>
            <a:r>
              <a:rPr sz="3750"/>
              <a:t>하고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반복문 종료</a:t>
            </a:r>
            <a:r>
              <a:rPr sz="3750"/>
              <a:t>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break</a:t>
            </a:r>
          </a:p>
        </p:txBody>
      </p:sp>
      <p:sp>
        <p:nvSpPr>
          <p:cNvPr id="1294" name="04      break"/>
          <p:cNvSpPr txBox="1"/>
          <p:nvPr/>
        </p:nvSpPr>
        <p:spPr>
          <a:xfrm>
            <a:off x="1349359" y="5299209"/>
            <a:ext cx="2330766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500" dirty="0">
                <a:latin typeface="Consolas" panose="020B0609020204030204" pitchFamily="49" charset="0"/>
              </a:rPr>
              <a:t>      break</a:t>
            </a:r>
          </a:p>
        </p:txBody>
      </p:sp>
      <p:sp>
        <p:nvSpPr>
          <p:cNvPr id="1295" name="03      print(str(n + 1) + &quot;!&quot;)"/>
          <p:cNvSpPr txBox="1"/>
          <p:nvPr/>
        </p:nvSpPr>
        <p:spPr>
          <a:xfrm>
            <a:off x="1349359" y="4611109"/>
            <a:ext cx="5504712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print(str(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+ "!")</a:t>
            </a:r>
          </a:p>
        </p:txBody>
      </p:sp>
      <p:sp>
        <p:nvSpPr>
          <p:cNvPr id="1296" name="02  for n in count:"/>
          <p:cNvSpPr txBox="1"/>
          <p:nvPr/>
        </p:nvSpPr>
        <p:spPr>
          <a:xfrm>
            <a:off x="1349359" y="3403844"/>
            <a:ext cx="338874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297" name="01  count = range(3)"/>
          <p:cNvSpPr txBox="1"/>
          <p:nvPr/>
        </p:nvSpPr>
        <p:spPr>
          <a:xfrm>
            <a:off x="1349359" y="2196579"/>
            <a:ext cx="356507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298" name="Rectangle"/>
          <p:cNvSpPr/>
          <p:nvPr/>
        </p:nvSpPr>
        <p:spPr>
          <a:xfrm>
            <a:off x="2082494" y="2347200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299" name="Rectangle"/>
          <p:cNvSpPr/>
          <p:nvPr/>
        </p:nvSpPr>
        <p:spPr>
          <a:xfrm>
            <a:off x="3852844" y="3517900"/>
            <a:ext cx="963166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0" name="Rectangle"/>
          <p:cNvSpPr/>
          <p:nvPr/>
        </p:nvSpPr>
        <p:spPr>
          <a:xfrm>
            <a:off x="2908893" y="3517900"/>
            <a:ext cx="235522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1" name="Rectangle"/>
          <p:cNvSpPr/>
          <p:nvPr/>
        </p:nvSpPr>
        <p:spPr>
          <a:xfrm>
            <a:off x="4736316" y="4718815"/>
            <a:ext cx="34784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2" name="end of for"/>
          <p:cNvSpPr/>
          <p:nvPr/>
        </p:nvSpPr>
        <p:spPr>
          <a:xfrm>
            <a:off x="6505686" y="4718815"/>
            <a:ext cx="80692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3" name="for"/>
          <p:cNvSpPr/>
          <p:nvPr/>
        </p:nvSpPr>
        <p:spPr>
          <a:xfrm>
            <a:off x="2142991" y="35179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4" name="1"/>
          <p:cNvSpPr/>
          <p:nvPr/>
        </p:nvSpPr>
        <p:spPr>
          <a:xfrm>
            <a:off x="6585769" y="23472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5" name="2"/>
          <p:cNvSpPr/>
          <p:nvPr/>
        </p:nvSpPr>
        <p:spPr>
          <a:xfrm>
            <a:off x="7271845" y="23472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6" name="3"/>
          <p:cNvSpPr/>
          <p:nvPr/>
        </p:nvSpPr>
        <p:spPr>
          <a:xfrm>
            <a:off x="8075737" y="23472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07" name="break"/>
          <p:cNvSpPr/>
          <p:nvPr/>
        </p:nvSpPr>
        <p:spPr>
          <a:xfrm>
            <a:off x="2852732" y="5445015"/>
            <a:ext cx="96316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break 명령어 손코딩 실습"/>
          <p:cNvSpPr txBox="1"/>
          <p:nvPr/>
        </p:nvSpPr>
        <p:spPr>
          <a:xfrm>
            <a:off x="2623820" y="3025044"/>
            <a:ext cx="744806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break</a:t>
            </a:r>
            <a:r>
              <a:rPr sz="5000"/>
              <a:t> 명령어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손코딩 </a:t>
            </a:r>
            <a:r>
              <a:rPr sz="5000"/>
              <a:t>실습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PT 체조 30회를 수행하되, 3회만 수행하고 중단하는 프로그램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1340" name="PT 체조 30회를 수행하되, 3회만 수행하고 중단하는 프로그램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400"/>
                <a:t>PT 체조 30회를 수행하되, </a:t>
              </a:r>
              <a:r>
                <a:rPr sz="2400">
                  <a:latin typeface="+mj-lt"/>
                  <a:ea typeface="+mj-ea"/>
                  <a:cs typeface="+mj-cs"/>
                  <a:sym typeface="Noto Sans KR Bold"/>
                </a:rPr>
                <a:t>3회만 수행하고 중단</a:t>
              </a:r>
              <a:r>
                <a:rPr sz="2400"/>
                <a:t>하는 프로그램</a:t>
              </a:r>
            </a:p>
          </p:txBody>
        </p:sp>
        <p:pic>
          <p:nvPicPr>
            <p:cNvPr id="1339" name="PT 체조 30회를 수행하되, 3회만 수행하고 중단하는 프로그램 PT 체조 30회를 수행하되, 3회만 수행하고 중단하는 프로그램" descr="PT 체조 30회를 수행하되, 3회만 수행하고 중단하는 프로그램 PT 체조 30회를 수행하되, 3회만 수행하고 중단하는 프로그램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1342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3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721800"/>
            <a:ext cx="9525000" cy="29187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roup"/>
          <p:cNvGrpSpPr/>
          <p:nvPr/>
        </p:nvGrpSpPr>
        <p:grpSpPr>
          <a:xfrm>
            <a:off x="385365" y="235741"/>
            <a:ext cx="11145912" cy="6451090"/>
            <a:chOff x="0" y="91901"/>
            <a:chExt cx="22291821" cy="12902177"/>
          </a:xfrm>
        </p:grpSpPr>
        <p:pic>
          <p:nvPicPr>
            <p:cNvPr id="1354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387686"/>
              <a:ext cx="21741103" cy="12606392"/>
            </a:xfrm>
            <a:prstGeom prst="rect">
              <a:avLst/>
            </a:prstGeom>
            <a:effectLst/>
          </p:spPr>
        </p:pic>
        <p:sp>
          <p:nvSpPr>
            <p:cNvPr id="1356" name="PT 체조를 3회만 수행하고 중단하는 프로그램"/>
            <p:cNvSpPr/>
            <p:nvPr/>
          </p:nvSpPr>
          <p:spPr>
            <a:xfrm>
              <a:off x="0" y="91901"/>
              <a:ext cx="10900419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rgbClr val="FFFFFF"/>
                  </a:solidFill>
                </a:defRPr>
              </a:pPr>
              <a:r>
                <a:rPr sz="2000" dirty="0"/>
                <a:t> PT </a:t>
              </a:r>
              <a:r>
                <a:rPr sz="2000" dirty="0" err="1"/>
                <a:t>체조를</a:t>
              </a:r>
              <a:r>
                <a:rPr sz="2000" dirty="0"/>
                <a:t> </a:t>
              </a:r>
              <a:r>
                <a:rPr sz="2000" dirty="0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3회만 </a:t>
              </a:r>
              <a:r>
                <a:rPr sz="2000" dirty="0" err="1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수행하고</a:t>
              </a:r>
              <a:r>
                <a:rPr sz="2000" dirty="0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000" dirty="0" err="1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중단</a:t>
              </a:r>
              <a:r>
                <a:rPr sz="2000" dirty="0" err="1"/>
                <a:t>하는</a:t>
              </a:r>
              <a:r>
                <a:rPr sz="2000" dirty="0"/>
                <a:t> </a:t>
              </a:r>
              <a:r>
                <a:rPr sz="2000" dirty="0" err="1"/>
                <a:t>프로그램</a:t>
              </a:r>
              <a:r>
                <a:rPr sz="2000" dirty="0"/>
                <a:t> </a:t>
              </a:r>
            </a:p>
          </p:txBody>
        </p:sp>
      </p:grpSp>
      <p:sp>
        <p:nvSpPr>
          <p:cNvPr id="1347" name="04      if (n + 1) == 3:"/>
          <p:cNvSpPr txBox="1"/>
          <p:nvPr/>
        </p:nvSpPr>
        <p:spPr>
          <a:xfrm>
            <a:off x="1349359" y="3517474"/>
            <a:ext cx="4270400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500" dirty="0">
                <a:latin typeface="Consolas" panose="020B0609020204030204" pitchFamily="49" charset="0"/>
              </a:rPr>
              <a:t>      if 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== 3:</a:t>
            </a:r>
          </a:p>
        </p:txBody>
      </p:sp>
      <p:sp>
        <p:nvSpPr>
          <p:cNvPr id="1348" name="05          print(&quot;그만!&quot;)"/>
          <p:cNvSpPr txBox="1"/>
          <p:nvPr/>
        </p:nvSpPr>
        <p:spPr>
          <a:xfrm>
            <a:off x="1349359" y="4522121"/>
            <a:ext cx="4558940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500" dirty="0">
                <a:latin typeface="Consolas" panose="020B0609020204030204" pitchFamily="49" charset="0"/>
              </a:rPr>
              <a:t>          print("</a:t>
            </a:r>
            <a:r>
              <a:rPr sz="2500" dirty="0" err="1">
                <a:latin typeface="Consolas" panose="020B0609020204030204" pitchFamily="49" charset="0"/>
              </a:rPr>
              <a:t>그만</a:t>
            </a:r>
            <a:r>
              <a:rPr sz="2500" dirty="0">
                <a:latin typeface="Consolas" panose="020B0609020204030204" pitchFamily="49" charset="0"/>
              </a:rPr>
              <a:t>!")</a:t>
            </a:r>
          </a:p>
        </p:txBody>
      </p:sp>
      <p:grpSp>
        <p:nvGrpSpPr>
          <p:cNvPr id="1351" name="0,  1,  2, ... 27, 28, 29"/>
          <p:cNvGrpSpPr/>
          <p:nvPr/>
        </p:nvGrpSpPr>
        <p:grpSpPr>
          <a:xfrm>
            <a:off x="6090304" y="662333"/>
            <a:ext cx="5027657" cy="685801"/>
            <a:chOff x="0" y="0"/>
            <a:chExt cx="10055311" cy="1371600"/>
          </a:xfrm>
        </p:grpSpPr>
        <p:sp>
          <p:nvSpPr>
            <p:cNvPr id="1350" name="0,  1,  2, ... 27, 28, 29"/>
            <p:cNvSpPr/>
            <p:nvPr/>
          </p:nvSpPr>
          <p:spPr>
            <a:xfrm>
              <a:off x="50800" y="50800"/>
              <a:ext cx="995371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2400" dirty="0">
                  <a:latin typeface="Consolas" panose="020B0609020204030204" pitchFamily="49" charset="0"/>
                </a:rPr>
                <a:t>0,  1,  2, ... 27, 28, 29</a:t>
              </a:r>
            </a:p>
          </p:txBody>
        </p:sp>
        <p:pic>
          <p:nvPicPr>
            <p:cNvPr id="1349" name="0,  1,  2, ... 27, 28, 29 0,  1,  2, ... 27, 28, 29" descr="0,  1,  2, ... 27, 28, 29 0,  1,  2, ... 27, 28, 2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055312" cy="1371600"/>
            </a:xfrm>
            <a:prstGeom prst="rect">
              <a:avLst/>
            </a:prstGeom>
            <a:effectLst/>
          </p:spPr>
        </p:pic>
      </p:grpSp>
      <p:sp>
        <p:nvSpPr>
          <p:cNvPr id="1352" name="06          break"/>
          <p:cNvSpPr txBox="1"/>
          <p:nvPr/>
        </p:nvSpPr>
        <p:spPr>
          <a:xfrm>
            <a:off x="1349359" y="5524137"/>
            <a:ext cx="303608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06</a:t>
            </a:r>
            <a:r>
              <a:rPr sz="2500" dirty="0">
                <a:latin typeface="Consolas" panose="020B0609020204030204" pitchFamily="49" charset="0"/>
              </a:rPr>
              <a:t>          break</a:t>
            </a:r>
          </a:p>
        </p:txBody>
      </p:sp>
      <p:pic>
        <p:nvPicPr>
          <p:cNvPr id="1414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50" y="889526"/>
            <a:ext cx="1004055" cy="238455"/>
          </a:xfrm>
          <a:prstGeom prst="rect">
            <a:avLst/>
          </a:prstGeom>
        </p:spPr>
      </p:pic>
      <p:sp>
        <p:nvSpPr>
          <p:cNvPr id="1358" name="03      print(str(n + 1) + &quot;!&quot;)"/>
          <p:cNvSpPr txBox="1"/>
          <p:nvPr/>
        </p:nvSpPr>
        <p:spPr>
          <a:xfrm>
            <a:off x="1349359" y="2514142"/>
            <a:ext cx="5504712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print(str(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+ "!")</a:t>
            </a:r>
          </a:p>
        </p:txBody>
      </p:sp>
      <p:sp>
        <p:nvSpPr>
          <p:cNvPr id="1359" name="02  for n in count:"/>
          <p:cNvSpPr txBox="1"/>
          <p:nvPr/>
        </p:nvSpPr>
        <p:spPr>
          <a:xfrm>
            <a:off x="1349359" y="1510811"/>
            <a:ext cx="338874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360" name="01  count = range(30)"/>
          <p:cNvSpPr txBox="1"/>
          <p:nvPr/>
        </p:nvSpPr>
        <p:spPr>
          <a:xfrm>
            <a:off x="1349359" y="507479"/>
            <a:ext cx="374140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 = range(30)</a:t>
            </a:r>
          </a:p>
        </p:txBody>
      </p:sp>
      <p:sp>
        <p:nvSpPr>
          <p:cNvPr id="1361" name="Rectangle"/>
          <p:cNvSpPr/>
          <p:nvPr/>
        </p:nvSpPr>
        <p:spPr>
          <a:xfrm>
            <a:off x="2082494" y="658100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2" name="Rectangle"/>
          <p:cNvSpPr/>
          <p:nvPr/>
        </p:nvSpPr>
        <p:spPr>
          <a:xfrm>
            <a:off x="3852844" y="1676400"/>
            <a:ext cx="963166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3" name="Rectangle"/>
          <p:cNvSpPr/>
          <p:nvPr/>
        </p:nvSpPr>
        <p:spPr>
          <a:xfrm>
            <a:off x="2908893" y="1676400"/>
            <a:ext cx="235522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4" name="Rectangle"/>
          <p:cNvSpPr/>
          <p:nvPr/>
        </p:nvSpPr>
        <p:spPr>
          <a:xfrm>
            <a:off x="4736316" y="2623315"/>
            <a:ext cx="34784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5" name="end of for"/>
          <p:cNvSpPr/>
          <p:nvPr/>
        </p:nvSpPr>
        <p:spPr>
          <a:xfrm>
            <a:off x="6505686" y="2623315"/>
            <a:ext cx="80692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6" name="for"/>
          <p:cNvSpPr/>
          <p:nvPr/>
        </p:nvSpPr>
        <p:spPr>
          <a:xfrm>
            <a:off x="3619940" y="5669943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7" name="1"/>
          <p:cNvSpPr/>
          <p:nvPr/>
        </p:nvSpPr>
        <p:spPr>
          <a:xfrm>
            <a:off x="6585769" y="6835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8" name="2"/>
          <p:cNvSpPr/>
          <p:nvPr/>
        </p:nvSpPr>
        <p:spPr>
          <a:xfrm>
            <a:off x="7271845" y="6835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69" name="3"/>
          <p:cNvSpPr/>
          <p:nvPr/>
        </p:nvSpPr>
        <p:spPr>
          <a:xfrm>
            <a:off x="8075737" y="6835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370" name="n"/>
          <p:cNvSpPr/>
          <p:nvPr/>
        </p:nvSpPr>
        <p:spPr>
          <a:xfrm>
            <a:off x="3587661" y="3646760"/>
            <a:ext cx="347845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반복 횟수의 통제 2: continue"/>
          <p:cNvSpPr txBox="1"/>
          <p:nvPr/>
        </p:nvSpPr>
        <p:spPr>
          <a:xfrm>
            <a:off x="2099945" y="3025044"/>
            <a:ext cx="8444619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10000">
                <a:solidFill>
                  <a:srgbClr val="B4B4B4"/>
                </a:solidFill>
              </a:defRPr>
            </a:pPr>
            <a:r>
              <a:rPr sz="5000"/>
              <a:t>반복 횟수의 통제 2: </a:t>
            </a:r>
            <a:r>
              <a:rPr sz="500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continue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roup"/>
          <p:cNvGrpSpPr/>
          <p:nvPr/>
        </p:nvGrpSpPr>
        <p:grpSpPr>
          <a:xfrm>
            <a:off x="385365" y="1169191"/>
            <a:ext cx="11145912" cy="5434888"/>
            <a:chOff x="0" y="91901"/>
            <a:chExt cx="22291821" cy="10869773"/>
          </a:xfrm>
        </p:grpSpPr>
        <p:pic>
          <p:nvPicPr>
            <p:cNvPr id="1429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425786"/>
              <a:ext cx="21741103" cy="10535888"/>
            </a:xfrm>
            <a:prstGeom prst="rect">
              <a:avLst/>
            </a:prstGeom>
            <a:effectLst/>
          </p:spPr>
        </p:pic>
        <p:sp>
          <p:nvSpPr>
            <p:cNvPr id="1431" name="PT 체조를 3회 수행하는 프로그램 with continue 명령어"/>
            <p:cNvSpPr/>
            <p:nvPr/>
          </p:nvSpPr>
          <p:spPr>
            <a:xfrm>
              <a:off x="0" y="91901"/>
              <a:ext cx="13234390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rgbClr val="FFFFFF"/>
                  </a:solidFill>
                </a:defRPr>
              </a:pPr>
              <a:r>
                <a:rPr sz="2000" dirty="0"/>
                <a:t> PT </a:t>
              </a:r>
              <a:r>
                <a:rPr sz="2000" dirty="0" err="1"/>
                <a:t>체조를</a:t>
              </a:r>
              <a:r>
                <a:rPr sz="2000" dirty="0"/>
                <a:t> 3회 </a:t>
              </a:r>
              <a:r>
                <a:rPr sz="2000" dirty="0" err="1"/>
                <a:t>수행하는</a:t>
              </a:r>
              <a:r>
                <a:rPr sz="2000" dirty="0"/>
                <a:t> </a:t>
              </a:r>
              <a:r>
                <a:rPr sz="2000" dirty="0" err="1"/>
                <a:t>프로그램</a:t>
              </a:r>
              <a:r>
                <a:rPr sz="2000" dirty="0"/>
                <a:t> with </a:t>
              </a:r>
              <a:r>
                <a:rPr sz="2000" dirty="0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continue</a:t>
              </a:r>
              <a:r>
                <a:rPr sz="2000" dirty="0"/>
                <a:t> </a:t>
              </a:r>
              <a:r>
                <a:rPr sz="2000" dirty="0" err="1"/>
                <a:t>명령어</a:t>
              </a:r>
              <a:r>
                <a:rPr sz="2000" dirty="0"/>
                <a:t> </a:t>
              </a:r>
            </a:p>
          </p:txBody>
        </p:sp>
      </p:grpSp>
      <p:pic>
        <p:nvPicPr>
          <p:cNvPr id="1477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31" y="1911557"/>
            <a:ext cx="1893706" cy="238451"/>
          </a:xfrm>
          <a:prstGeom prst="rect">
            <a:avLst/>
          </a:prstGeom>
        </p:spPr>
      </p:pic>
      <p:grpSp>
        <p:nvGrpSpPr>
          <p:cNvPr id="1428" name="0,  1,  2"/>
          <p:cNvGrpSpPr/>
          <p:nvPr/>
        </p:nvGrpSpPr>
        <p:grpSpPr>
          <a:xfrm>
            <a:off x="6780336" y="1681985"/>
            <a:ext cx="2306743" cy="685801"/>
            <a:chOff x="0" y="0"/>
            <a:chExt cx="4613484" cy="1371600"/>
          </a:xfrm>
        </p:grpSpPr>
        <p:sp>
          <p:nvSpPr>
            <p:cNvPr id="1427" name="0,  1,  2"/>
            <p:cNvSpPr/>
            <p:nvPr/>
          </p:nvSpPr>
          <p:spPr>
            <a:xfrm>
              <a:off x="50800" y="50800"/>
              <a:ext cx="4511885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rPr sz="2800" dirty="0">
                  <a:latin typeface="Consolas" panose="020B0609020204030204" pitchFamily="49" charset="0"/>
                </a:rPr>
                <a:t>0,  1,  2</a:t>
              </a:r>
            </a:p>
          </p:txBody>
        </p:sp>
        <p:pic>
          <p:nvPicPr>
            <p:cNvPr id="1426" name="0,  1,  2 0,  1,  2" descr="0,  1,  2 0,  1,  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613485" cy="1371600"/>
            </a:xfrm>
            <a:prstGeom prst="rect">
              <a:avLst/>
            </a:prstGeom>
            <a:effectLst/>
          </p:spPr>
        </p:pic>
      </p:grpSp>
      <p:sp>
        <p:nvSpPr>
          <p:cNvPr id="1433" name="03      print(str(n + 1) + &quot;!&quot;)"/>
          <p:cNvSpPr txBox="1"/>
          <p:nvPr/>
        </p:nvSpPr>
        <p:spPr>
          <a:xfrm>
            <a:off x="1349359" y="3470792"/>
            <a:ext cx="5504712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print(str(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+ "!")</a:t>
            </a:r>
          </a:p>
        </p:txBody>
      </p:sp>
      <p:sp>
        <p:nvSpPr>
          <p:cNvPr id="1434" name="02  for n in count:"/>
          <p:cNvSpPr txBox="1"/>
          <p:nvPr/>
        </p:nvSpPr>
        <p:spPr>
          <a:xfrm>
            <a:off x="1349359" y="2497135"/>
            <a:ext cx="338874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435" name="01  count = range(3)"/>
          <p:cNvSpPr txBox="1"/>
          <p:nvPr/>
        </p:nvSpPr>
        <p:spPr>
          <a:xfrm>
            <a:off x="1349359" y="1523479"/>
            <a:ext cx="356507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 = range(3)</a:t>
            </a:r>
          </a:p>
        </p:txBody>
      </p:sp>
      <p:sp>
        <p:nvSpPr>
          <p:cNvPr id="1436" name="Rectangle"/>
          <p:cNvSpPr/>
          <p:nvPr/>
        </p:nvSpPr>
        <p:spPr>
          <a:xfrm>
            <a:off x="2082494" y="1674100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37" name="Rectangle"/>
          <p:cNvSpPr/>
          <p:nvPr/>
        </p:nvSpPr>
        <p:spPr>
          <a:xfrm>
            <a:off x="3852844" y="2654300"/>
            <a:ext cx="1115791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38" name="Rectangle"/>
          <p:cNvSpPr/>
          <p:nvPr/>
        </p:nvSpPr>
        <p:spPr>
          <a:xfrm>
            <a:off x="2908893" y="2654300"/>
            <a:ext cx="235522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39" name="Rectangle"/>
          <p:cNvSpPr/>
          <p:nvPr/>
        </p:nvSpPr>
        <p:spPr>
          <a:xfrm>
            <a:off x="4736316" y="3601215"/>
            <a:ext cx="34784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0" name="end of for"/>
          <p:cNvSpPr/>
          <p:nvPr/>
        </p:nvSpPr>
        <p:spPr>
          <a:xfrm>
            <a:off x="6505686" y="3601215"/>
            <a:ext cx="806923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1" name="for"/>
          <p:cNvSpPr/>
          <p:nvPr/>
        </p:nvSpPr>
        <p:spPr>
          <a:xfrm>
            <a:off x="2142991" y="2654300"/>
            <a:ext cx="634799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2" name="1"/>
          <p:cNvSpPr/>
          <p:nvPr/>
        </p:nvSpPr>
        <p:spPr>
          <a:xfrm>
            <a:off x="7284269" y="1674100"/>
            <a:ext cx="491584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3" name="2"/>
          <p:cNvSpPr/>
          <p:nvPr/>
        </p:nvSpPr>
        <p:spPr>
          <a:xfrm>
            <a:off x="7970345" y="1674100"/>
            <a:ext cx="48552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4" name="3"/>
          <p:cNvSpPr/>
          <p:nvPr/>
        </p:nvSpPr>
        <p:spPr>
          <a:xfrm>
            <a:off x="8774237" y="1674100"/>
            <a:ext cx="30252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45" name="break"/>
          <p:cNvSpPr/>
          <p:nvPr/>
        </p:nvSpPr>
        <p:spPr>
          <a:xfrm>
            <a:off x="2831871" y="4578896"/>
            <a:ext cx="165108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474" name="진행 중인 반복 처리를 중단하고 다음 반복 실행: continue"/>
          <p:cNvSpPr txBox="1"/>
          <p:nvPr/>
        </p:nvSpPr>
        <p:spPr>
          <a:xfrm>
            <a:off x="374094" y="286829"/>
            <a:ext cx="1251785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7500"/>
            </a:pPr>
            <a:r>
              <a:rPr sz="3750"/>
              <a:t>진행 중인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반복 처리를 중단</a:t>
            </a:r>
            <a:r>
              <a:rPr sz="3750"/>
              <a:t>하고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다음 반복 실행</a:t>
            </a:r>
            <a:r>
              <a:rPr sz="3750"/>
              <a:t>: </a:t>
            </a:r>
            <a:r>
              <a:rPr sz="3750">
                <a:solidFill>
                  <a:srgbClr val="DD9043"/>
                </a:solidFill>
                <a:latin typeface="+mj-lt"/>
                <a:ea typeface="+mj-ea"/>
                <a:cs typeface="+mj-cs"/>
                <a:sym typeface="Noto Sans KR Bold"/>
              </a:rPr>
              <a:t>continue</a:t>
            </a:r>
          </a:p>
        </p:txBody>
      </p:sp>
      <p:sp>
        <p:nvSpPr>
          <p:cNvPr id="1475" name="04      continue"/>
          <p:cNvSpPr txBox="1"/>
          <p:nvPr/>
        </p:nvSpPr>
        <p:spPr>
          <a:xfrm>
            <a:off x="1349359" y="4444448"/>
            <a:ext cx="2859757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500" dirty="0">
                <a:latin typeface="Consolas" panose="020B0609020204030204" pitchFamily="49" charset="0"/>
              </a:rPr>
              <a:t>      continue</a:t>
            </a:r>
          </a:p>
        </p:txBody>
      </p:sp>
      <p:sp>
        <p:nvSpPr>
          <p:cNvPr id="1476" name="05      print(&quot;이후의 코드는 처리되지 않습니다.&quot;)"/>
          <p:cNvSpPr txBox="1"/>
          <p:nvPr/>
        </p:nvSpPr>
        <p:spPr>
          <a:xfrm>
            <a:off x="1349359" y="5419420"/>
            <a:ext cx="8229817" cy="6953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500" dirty="0">
                <a:latin typeface="Consolas" panose="020B0609020204030204" pitchFamily="49" charset="0"/>
              </a:rPr>
              <a:t>      print("</a:t>
            </a:r>
            <a:r>
              <a:rPr sz="2500" dirty="0" err="1">
                <a:latin typeface="Consolas" panose="020B0609020204030204" pitchFamily="49" charset="0"/>
              </a:rPr>
              <a:t>이후의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코드는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처리되지</a:t>
            </a:r>
            <a:r>
              <a:rPr sz="2500" dirty="0">
                <a:latin typeface="Consolas" panose="020B0609020204030204" pitchFamily="49" charset="0"/>
              </a:rPr>
              <a:t> </a:t>
            </a:r>
            <a:r>
              <a:rPr sz="2500" dirty="0" err="1">
                <a:latin typeface="Consolas" panose="020B0609020204030204" pitchFamily="49" charset="0"/>
              </a:rPr>
              <a:t>않습니다</a:t>
            </a:r>
            <a:r>
              <a:rPr sz="2500" dirty="0">
                <a:latin typeface="Consolas" panose="020B0609020204030204" pitchFamily="49" charset="0"/>
              </a:rPr>
              <a:t>.")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PT 체조 10회 수행 중 3의 배수일 때만 출력하는 프로그램"/>
          <p:cNvGrpSpPr/>
          <p:nvPr/>
        </p:nvGrpSpPr>
        <p:grpSpPr>
          <a:xfrm>
            <a:off x="1333500" y="723900"/>
            <a:ext cx="9575800" cy="987479"/>
            <a:chOff x="0" y="0"/>
            <a:chExt cx="19151600" cy="1974956"/>
          </a:xfrm>
        </p:grpSpPr>
        <p:sp>
          <p:nvSpPr>
            <p:cNvPr id="1483" name="PT 체조 10회 수행 중 3의 배수일 때만 출력하는 프로그램"/>
            <p:cNvSpPr/>
            <p:nvPr/>
          </p:nvSpPr>
          <p:spPr>
            <a:xfrm>
              <a:off x="50800" y="50800"/>
              <a:ext cx="19050000" cy="1873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r>
                <a:rPr sz="2800"/>
                <a:t>PT 체조 10회 수행 중 </a:t>
              </a:r>
              <a:r>
                <a:rPr sz="2800">
                  <a:latin typeface="+mj-lt"/>
                  <a:ea typeface="+mj-ea"/>
                  <a:cs typeface="+mj-cs"/>
                  <a:sym typeface="Noto Sans KR Bold"/>
                </a:rPr>
                <a:t>3의 배수일 때만 출력</a:t>
              </a:r>
              <a:r>
                <a:rPr sz="2800"/>
                <a:t>하는 프로그램</a:t>
              </a:r>
            </a:p>
          </p:txBody>
        </p:sp>
        <p:pic>
          <p:nvPicPr>
            <p:cNvPr id="1482" name="PT 체조 10회 수행 중 3의 배수일 때만 출력하는 프로그램 PT 체조 10회 수행 중 3의 배수일 때만 출력하는 프로그램" descr="PT 체조 10회 수행 중 3의 배수일 때만 출력하는 프로그램 PT 체조 10회 수행 중 3의 배수일 때만 출력하는 프로그램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1974957"/>
            </a:xfrm>
            <a:prstGeom prst="rect">
              <a:avLst/>
            </a:prstGeom>
            <a:effectLst/>
          </p:spPr>
        </p:pic>
      </p:grpSp>
      <p:pic>
        <p:nvPicPr>
          <p:cNvPr id="1485" name="손코딩 실습 손코딩 실습" descr="손코딩 실습 손코딩 실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" y="551848"/>
            <a:ext cx="1384047" cy="52705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4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662410"/>
            <a:ext cx="9525000" cy="25295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9" name="Group"/>
          <p:cNvGrpSpPr/>
          <p:nvPr/>
        </p:nvGrpSpPr>
        <p:grpSpPr>
          <a:xfrm>
            <a:off x="385365" y="243361"/>
            <a:ext cx="11145912" cy="6443470"/>
            <a:chOff x="0" y="107141"/>
            <a:chExt cx="22291821" cy="12886937"/>
          </a:xfrm>
        </p:grpSpPr>
        <p:pic>
          <p:nvPicPr>
            <p:cNvPr id="1506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8" y="387686"/>
              <a:ext cx="21741103" cy="12606392"/>
            </a:xfrm>
            <a:prstGeom prst="rect">
              <a:avLst/>
            </a:prstGeom>
            <a:effectLst/>
          </p:spPr>
        </p:pic>
        <p:sp>
          <p:nvSpPr>
            <p:cNvPr id="1508" name="PT 체조를 3의 배수만 출력하는 프로그램"/>
            <p:cNvSpPr/>
            <p:nvPr/>
          </p:nvSpPr>
          <p:spPr>
            <a:xfrm>
              <a:off x="0" y="107141"/>
              <a:ext cx="9874497" cy="692498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l">
                <a:defRPr sz="4000">
                  <a:solidFill>
                    <a:srgbClr val="FFFFFF"/>
                  </a:solidFill>
                </a:defRPr>
              </a:pPr>
              <a:r>
                <a:rPr sz="2000" dirty="0"/>
                <a:t> PT </a:t>
              </a:r>
              <a:r>
                <a:rPr sz="2000" dirty="0" err="1"/>
                <a:t>체조를</a:t>
              </a:r>
              <a:r>
                <a:rPr sz="2000" dirty="0"/>
                <a:t> </a:t>
              </a:r>
              <a:r>
                <a:rPr sz="2000" dirty="0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3의 </a:t>
              </a:r>
              <a:r>
                <a:rPr sz="2000" dirty="0" err="1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배수만</a:t>
              </a:r>
              <a:r>
                <a:rPr sz="2000" dirty="0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 </a:t>
              </a:r>
              <a:r>
                <a:rPr sz="2000" dirty="0" err="1">
                  <a:solidFill>
                    <a:srgbClr val="FBFF00"/>
                  </a:solidFill>
                  <a:latin typeface="+mj-lt"/>
                  <a:ea typeface="+mj-ea"/>
                  <a:cs typeface="+mj-cs"/>
                  <a:sym typeface="Noto Sans KR Bold"/>
                </a:rPr>
                <a:t>출력</a:t>
              </a:r>
              <a:r>
                <a:rPr sz="2000" dirty="0" err="1"/>
                <a:t>하는</a:t>
              </a:r>
              <a:r>
                <a:rPr sz="2000" dirty="0"/>
                <a:t> </a:t>
              </a:r>
              <a:r>
                <a:rPr sz="2000" dirty="0" err="1"/>
                <a:t>프로그램</a:t>
              </a:r>
              <a:r>
                <a:rPr sz="2000" dirty="0"/>
                <a:t> </a:t>
              </a:r>
            </a:p>
          </p:txBody>
        </p:sp>
      </p:grpSp>
      <p:sp>
        <p:nvSpPr>
          <p:cNvPr id="1500" name="03      if (n + 1) % 3 != 0:"/>
          <p:cNvSpPr txBox="1"/>
          <p:nvPr/>
        </p:nvSpPr>
        <p:spPr>
          <a:xfrm>
            <a:off x="1349359" y="3174558"/>
            <a:ext cx="4975721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03</a:t>
            </a:r>
            <a:r>
              <a:rPr sz="2500" dirty="0">
                <a:latin typeface="Consolas" panose="020B0609020204030204" pitchFamily="49" charset="0"/>
              </a:rPr>
              <a:t>      if 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% 3 != 0:</a:t>
            </a:r>
          </a:p>
        </p:txBody>
      </p:sp>
      <p:grpSp>
        <p:nvGrpSpPr>
          <p:cNvPr id="1503" name="0,  1,  2,  3,  4,…"/>
          <p:cNvGrpSpPr/>
          <p:nvPr/>
        </p:nvGrpSpPr>
        <p:grpSpPr>
          <a:xfrm>
            <a:off x="6023590" y="699244"/>
            <a:ext cx="5027656" cy="1213110"/>
            <a:chOff x="0" y="0"/>
            <a:chExt cx="10055311" cy="2426217"/>
          </a:xfrm>
        </p:grpSpPr>
        <p:sp>
          <p:nvSpPr>
            <p:cNvPr id="1502" name="0,  1,  2,  3,  4,…"/>
            <p:cNvSpPr/>
            <p:nvPr/>
          </p:nvSpPr>
          <p:spPr>
            <a:xfrm>
              <a:off x="50800" y="50799"/>
              <a:ext cx="9953712" cy="2324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800" dirty="0">
                  <a:latin typeface="Consolas" panose="020B0609020204030204" pitchFamily="49" charset="0"/>
                </a:rPr>
                <a:t>0,  1,  2,  3,  4,</a:t>
              </a:r>
            </a:p>
            <a:p>
              <a:pPr>
                <a:lnSpc>
                  <a:spcPct val="130000"/>
                </a:lnSpc>
                <a:defRPr>
                  <a:solidFill>
                    <a:srgbClr val="E6381E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800" dirty="0">
                  <a:latin typeface="Consolas" panose="020B0609020204030204" pitchFamily="49" charset="0"/>
                </a:rPr>
                <a:t>    5,  6,  7,  8,  9</a:t>
              </a:r>
            </a:p>
          </p:txBody>
        </p:sp>
        <p:pic>
          <p:nvPicPr>
            <p:cNvPr id="1501" name="0,  1,  2,  3,  4,… 0,  1,  2,  3,  4,    5,  6,  7,  8,  9" descr="0,  1,  2,  3,  4,… 0,  1,  2,  3,  4,    5,  6,  7,  8,  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10055312" cy="2426219"/>
            </a:xfrm>
            <a:prstGeom prst="rect">
              <a:avLst/>
            </a:prstGeom>
            <a:effectLst/>
          </p:spPr>
        </p:pic>
      </p:grpSp>
      <p:sp>
        <p:nvSpPr>
          <p:cNvPr id="1504" name="04          continue"/>
          <p:cNvSpPr txBox="1"/>
          <p:nvPr/>
        </p:nvSpPr>
        <p:spPr>
          <a:xfrm>
            <a:off x="1349359" y="4349348"/>
            <a:ext cx="356507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04</a:t>
            </a:r>
            <a:r>
              <a:rPr sz="2500" dirty="0">
                <a:latin typeface="Consolas" panose="020B0609020204030204" pitchFamily="49" charset="0"/>
              </a:rPr>
              <a:t>          continue</a:t>
            </a:r>
          </a:p>
        </p:txBody>
      </p:sp>
      <p:pic>
        <p:nvPicPr>
          <p:cNvPr id="1567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86249" y="1190074"/>
            <a:ext cx="962742" cy="238455"/>
          </a:xfrm>
          <a:prstGeom prst="rect">
            <a:avLst/>
          </a:prstGeom>
        </p:spPr>
      </p:pic>
      <p:sp>
        <p:nvSpPr>
          <p:cNvPr id="1510" name="05      print(str(n + 1) + &quot;!&quot;)"/>
          <p:cNvSpPr txBox="1"/>
          <p:nvPr/>
        </p:nvSpPr>
        <p:spPr>
          <a:xfrm>
            <a:off x="1349359" y="5524137"/>
            <a:ext cx="5504712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05</a:t>
            </a:r>
            <a:r>
              <a:rPr sz="2500" dirty="0">
                <a:latin typeface="Consolas" panose="020B0609020204030204" pitchFamily="49" charset="0"/>
              </a:rPr>
              <a:t>      print(str(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+ 1) + "!")</a:t>
            </a:r>
          </a:p>
        </p:txBody>
      </p:sp>
      <p:sp>
        <p:nvSpPr>
          <p:cNvPr id="1511" name="02  for n in count:"/>
          <p:cNvSpPr txBox="1"/>
          <p:nvPr/>
        </p:nvSpPr>
        <p:spPr>
          <a:xfrm>
            <a:off x="1349359" y="1999768"/>
            <a:ext cx="3388748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02</a:t>
            </a:r>
            <a:r>
              <a:rPr sz="2500" dirty="0">
                <a:latin typeface="Consolas" panose="020B0609020204030204" pitchFamily="49" charset="0"/>
              </a:rPr>
              <a:t>  for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n</a:t>
            </a:r>
            <a:r>
              <a:rPr sz="2500" dirty="0">
                <a:latin typeface="Consolas" panose="020B0609020204030204" pitchFamily="49" charset="0"/>
              </a:rPr>
              <a:t> in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1512" name="01  count = range(10)"/>
          <p:cNvSpPr txBox="1"/>
          <p:nvPr/>
        </p:nvSpPr>
        <p:spPr>
          <a:xfrm>
            <a:off x="1349359" y="824979"/>
            <a:ext cx="3741409" cy="698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dirty="0">
                <a:solidFill>
                  <a:srgbClr val="DD9043"/>
                </a:solidFill>
                <a:latin typeface="Consolas" panose="020B0609020204030204" pitchFamily="49" charset="0"/>
              </a:rPr>
              <a:t>01</a:t>
            </a:r>
            <a:r>
              <a:rPr sz="2500" dirty="0">
                <a:latin typeface="Consolas" panose="020B0609020204030204" pitchFamily="49" charset="0"/>
              </a:rPr>
              <a:t>  </a:t>
            </a:r>
            <a:r>
              <a:rPr sz="2500" dirty="0">
                <a:solidFill>
                  <a:srgbClr val="FF3E21"/>
                </a:solidFill>
                <a:latin typeface="Consolas" panose="020B0609020204030204" pitchFamily="49" charset="0"/>
              </a:rPr>
              <a:t>count</a:t>
            </a:r>
            <a:r>
              <a:rPr sz="2500" dirty="0">
                <a:latin typeface="Consolas" panose="020B0609020204030204" pitchFamily="49" charset="0"/>
              </a:rPr>
              <a:t> = range(10)</a:t>
            </a:r>
          </a:p>
        </p:txBody>
      </p:sp>
      <p:sp>
        <p:nvSpPr>
          <p:cNvPr id="1514" name="Rectangle"/>
          <p:cNvSpPr/>
          <p:nvPr/>
        </p:nvSpPr>
        <p:spPr>
          <a:xfrm>
            <a:off x="2082494" y="975600"/>
            <a:ext cx="99712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15" name="Rectangle"/>
          <p:cNvSpPr/>
          <p:nvPr/>
        </p:nvSpPr>
        <p:spPr>
          <a:xfrm>
            <a:off x="4036994" y="2146300"/>
            <a:ext cx="963166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16" name="Rectangle"/>
          <p:cNvSpPr/>
          <p:nvPr/>
        </p:nvSpPr>
        <p:spPr>
          <a:xfrm>
            <a:off x="2908893" y="2146300"/>
            <a:ext cx="235522" cy="406400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17" name="Rectangle"/>
          <p:cNvSpPr/>
          <p:nvPr/>
        </p:nvSpPr>
        <p:spPr>
          <a:xfrm>
            <a:off x="3592460" y="3296499"/>
            <a:ext cx="347845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18" name="1"/>
          <p:cNvSpPr/>
          <p:nvPr/>
        </p:nvSpPr>
        <p:spPr>
          <a:xfrm>
            <a:off x="7172034" y="751590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19" name="2"/>
          <p:cNvSpPr/>
          <p:nvPr/>
        </p:nvSpPr>
        <p:spPr>
          <a:xfrm>
            <a:off x="7868439" y="751590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0" name="3"/>
          <p:cNvSpPr/>
          <p:nvPr/>
        </p:nvSpPr>
        <p:spPr>
          <a:xfrm>
            <a:off x="8571496" y="751590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1" name="n"/>
          <p:cNvSpPr/>
          <p:nvPr/>
        </p:nvSpPr>
        <p:spPr>
          <a:xfrm>
            <a:off x="4736316" y="5665128"/>
            <a:ext cx="347846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2" name="for"/>
          <p:cNvSpPr/>
          <p:nvPr/>
        </p:nvSpPr>
        <p:spPr>
          <a:xfrm>
            <a:off x="3683440" y="4500259"/>
            <a:ext cx="157716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3" name="3"/>
          <p:cNvSpPr/>
          <p:nvPr/>
        </p:nvSpPr>
        <p:spPr>
          <a:xfrm>
            <a:off x="9274553" y="751590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4" name="3"/>
          <p:cNvSpPr/>
          <p:nvPr/>
        </p:nvSpPr>
        <p:spPr>
          <a:xfrm>
            <a:off x="9970959" y="751590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5" name="1"/>
          <p:cNvSpPr/>
          <p:nvPr/>
        </p:nvSpPr>
        <p:spPr>
          <a:xfrm>
            <a:off x="7669323" y="1186909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6" name="2"/>
          <p:cNvSpPr/>
          <p:nvPr/>
        </p:nvSpPr>
        <p:spPr>
          <a:xfrm>
            <a:off x="8365728" y="1186909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7" name="3"/>
          <p:cNvSpPr/>
          <p:nvPr/>
        </p:nvSpPr>
        <p:spPr>
          <a:xfrm>
            <a:off x="9068785" y="1186909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8" name="3"/>
          <p:cNvSpPr/>
          <p:nvPr/>
        </p:nvSpPr>
        <p:spPr>
          <a:xfrm>
            <a:off x="9771842" y="1186909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29" name="3"/>
          <p:cNvSpPr/>
          <p:nvPr/>
        </p:nvSpPr>
        <p:spPr>
          <a:xfrm>
            <a:off x="10468248" y="1186909"/>
            <a:ext cx="304801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30" name="Rectangle"/>
          <p:cNvSpPr/>
          <p:nvPr/>
        </p:nvSpPr>
        <p:spPr>
          <a:xfrm>
            <a:off x="2866814" y="3296499"/>
            <a:ext cx="462217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31" name="Rectangle"/>
          <p:cNvSpPr/>
          <p:nvPr/>
        </p:nvSpPr>
        <p:spPr>
          <a:xfrm>
            <a:off x="2866814" y="5665128"/>
            <a:ext cx="462217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  <p:sp>
        <p:nvSpPr>
          <p:cNvPr id="1532" name="for"/>
          <p:cNvSpPr/>
          <p:nvPr/>
        </p:nvSpPr>
        <p:spPr>
          <a:xfrm>
            <a:off x="6538653" y="5665128"/>
            <a:ext cx="727178" cy="406401"/>
          </a:xfrm>
          <a:prstGeom prst="rect">
            <a:avLst/>
          </a:prstGeom>
          <a:solidFill>
            <a:srgbClr val="AB1802">
              <a:alpha val="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/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7903</Words>
  <Application>Microsoft Office PowerPoint</Application>
  <PresentationFormat>와이드스크린</PresentationFormat>
  <Paragraphs>1562</Paragraphs>
  <Slides>142</Slides>
  <Notes>43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7" baseType="lpstr">
      <vt:lpstr>HY견명조</vt:lpstr>
      <vt:lpstr>Menlo Regular</vt:lpstr>
      <vt:lpstr>돋움</vt:lpstr>
      <vt:lpstr>돋움체</vt:lpstr>
      <vt:lpstr>Arial</vt:lpstr>
      <vt:lpstr>Cambria Math</vt:lpstr>
      <vt:lpstr>Consolas</vt:lpstr>
      <vt:lpstr>HY견고딕</vt:lpstr>
      <vt:lpstr>Verdana</vt:lpstr>
      <vt:lpstr>Wingdings</vt:lpstr>
      <vt:lpstr>나눔고딕</vt:lpstr>
      <vt:lpstr>맑은 고딕</vt:lpstr>
      <vt:lpstr>Office 테마</vt:lpstr>
      <vt:lpstr>1_Office 테마</vt:lpstr>
      <vt:lpstr>Visio</vt:lpstr>
      <vt:lpstr>PYTHON PROGRAMMING (HAEA9225) (5주차)  리스트,튜플, 딕셔너리,흐름제어하기</vt:lpstr>
      <vt:lpstr>PowerPoint 프레젠테이션</vt:lpstr>
      <vt:lpstr>리스트</vt:lpstr>
      <vt:lpstr>리스트</vt:lpstr>
      <vt:lpstr>리스트</vt:lpstr>
      <vt:lpstr>리스트</vt:lpstr>
      <vt:lpstr>리스트 - 메소드</vt:lpstr>
      <vt:lpstr>리스트 - 메소드</vt:lpstr>
      <vt:lpstr>리스트 - 메소드</vt:lpstr>
      <vt:lpstr>리스트 - 메소드</vt:lpstr>
      <vt:lpstr>튜플</vt:lpstr>
      <vt:lpstr>튜플</vt:lpstr>
      <vt:lpstr>튜플</vt:lpstr>
      <vt:lpstr>튜플</vt:lpstr>
      <vt:lpstr>튜플</vt:lpstr>
      <vt:lpstr>튜플</vt:lpstr>
      <vt:lpstr>튜플 - 패킹과 언패킹</vt:lpstr>
      <vt:lpstr>튜플 - 패킹과 언패킹</vt:lpstr>
      <vt:lpstr>튜플 - 메소드</vt:lpstr>
      <vt:lpstr>딕셔너리</vt:lpstr>
      <vt:lpstr>딕셔너리</vt:lpstr>
      <vt:lpstr>딕셔너리</vt:lpstr>
      <vt:lpstr>딕셔너리</vt:lpstr>
      <vt:lpstr>PowerPoint 프레젠테이션</vt:lpstr>
      <vt:lpstr>흐름 제어를 시작하기 전에 - bool 자료형</vt:lpstr>
      <vt:lpstr>흐름 제어를 시작하기 전에 - 논리 연산자</vt:lpstr>
      <vt:lpstr>흐름 제어를 시작하기 전에 - 논리 연산자</vt:lpstr>
      <vt:lpstr>흐름 제어를 시작하기 전에 - 논리 연산자</vt:lpstr>
      <vt:lpstr>흐름 제어를 시작하기 전에 - 흐름 제어문과 조건문</vt:lpstr>
      <vt:lpstr>흐름 제어를 시작하기 전에 - 코드블록과 들여쓰기</vt:lpstr>
      <vt:lpstr>흐름 제어를 시작하기 전에 - 비교 연산자</vt:lpstr>
      <vt:lpstr>흐름 제어를 시작하기 전에 - 비교 연산자</vt:lpstr>
      <vt:lpstr>분기문</vt:lpstr>
      <vt:lpstr>분기문</vt:lpstr>
      <vt:lpstr>분기문 - if문</vt:lpstr>
      <vt:lpstr>분기문 - if문</vt:lpstr>
      <vt:lpstr>분기문 - if문</vt:lpstr>
      <vt:lpstr>분기문 - if문</vt:lpstr>
      <vt:lpstr>분기문 - if문</vt:lpstr>
      <vt:lpstr>분기문 - if문</vt:lpstr>
      <vt:lpstr>분기문 - if문</vt:lpstr>
      <vt:lpstr>반복문 - while문</vt:lpstr>
      <vt:lpstr>반복문 - while문</vt:lpstr>
      <vt:lpstr>반복문 - while문</vt:lpstr>
      <vt:lpstr>반복문 - for문</vt:lpstr>
      <vt:lpstr>반복문 - for문</vt:lpstr>
      <vt:lpstr>반복문 - for문</vt:lpstr>
      <vt:lpstr>반복문 - for문</vt:lpstr>
      <vt:lpstr>반복문 - for문</vt:lpstr>
      <vt:lpstr>반복문 - continue와 break로 반복문 제어하기</vt:lpstr>
      <vt:lpstr>반복문 - continue와 break로 반복문 제어하기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대식 정</cp:lastModifiedBy>
  <cp:revision>9</cp:revision>
  <dcterms:created xsi:type="dcterms:W3CDTF">2025-03-11T22:08:46Z</dcterms:created>
  <dcterms:modified xsi:type="dcterms:W3CDTF">2025-04-01T08:21:57Z</dcterms:modified>
</cp:coreProperties>
</file>